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67" r:id="rId2"/>
    <p:sldId id="268" r:id="rId3"/>
    <p:sldId id="269" r:id="rId4"/>
    <p:sldId id="271" r:id="rId5"/>
    <p:sldId id="257" r:id="rId6"/>
    <p:sldId id="258" r:id="rId7"/>
    <p:sldId id="259" r:id="rId8"/>
    <p:sldId id="260" r:id="rId9"/>
    <p:sldId id="261" r:id="rId10"/>
    <p:sldId id="262" r:id="rId11"/>
    <p:sldId id="263" r:id="rId12"/>
    <p:sldId id="264" r:id="rId13"/>
    <p:sldId id="265" r:id="rId14"/>
    <p:sldId id="272" r:id="rId15"/>
  </p:sldIdLst>
  <p:sldSz cx="14630400" cy="8229600"/>
  <p:notesSz cx="8229600" cy="14630400"/>
  <p:embeddedFontLst>
    <p:embeddedFont>
      <p:font typeface="Bookman Old Style" panose="02050604050505020204" pitchFamily="18"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Prata" panose="020B0604020202020204" charset="0"/>
      <p:regular r:id="rId25"/>
    </p:embeddedFont>
    <p:embeddedFont>
      <p:font typeface="Raleway" panose="020B060402020202020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1C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58"/>
    <p:restoredTop sz="94610"/>
  </p:normalViewPr>
  <p:slideViewPr>
    <p:cSldViewPr snapToGrid="0" snapToObjects="1">
      <p:cViewPr varScale="1">
        <p:scale>
          <a:sx n="69" d="100"/>
          <a:sy n="69" d="100"/>
        </p:scale>
        <p:origin x="51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4769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70002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3.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639D6AC-B0D5-2B25-3923-34745D6E82BF}"/>
              </a:ext>
            </a:extLst>
          </p:cNvPr>
          <p:cNvSpPr/>
          <p:nvPr/>
        </p:nvSpPr>
        <p:spPr>
          <a:xfrm>
            <a:off x="-261257" y="-128588"/>
            <a:ext cx="15205982" cy="860107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23AD2001O</a:t>
            </a:r>
          </a:p>
        </p:txBody>
      </p:sp>
      <p:grpSp>
        <p:nvGrpSpPr>
          <p:cNvPr id="14" name="Group 13">
            <a:extLst>
              <a:ext uri="{FF2B5EF4-FFF2-40B4-BE49-F238E27FC236}">
                <a16:creationId xmlns:a16="http://schemas.microsoft.com/office/drawing/2014/main" id="{14D71F42-3264-D103-D59D-21EB6722B9A6}"/>
              </a:ext>
            </a:extLst>
          </p:cNvPr>
          <p:cNvGrpSpPr/>
          <p:nvPr/>
        </p:nvGrpSpPr>
        <p:grpSpPr>
          <a:xfrm>
            <a:off x="-7237195" y="6929524"/>
            <a:ext cx="2752651" cy="954362"/>
            <a:chOff x="504725" y="6563764"/>
            <a:chExt cx="2752651" cy="954362"/>
          </a:xfrm>
        </p:grpSpPr>
        <p:sp>
          <p:nvSpPr>
            <p:cNvPr id="15" name="TextBox 14">
              <a:extLst>
                <a:ext uri="{FF2B5EF4-FFF2-40B4-BE49-F238E27FC236}">
                  <a16:creationId xmlns:a16="http://schemas.microsoft.com/office/drawing/2014/main" id="{5BC5BD02-CBDA-CCC5-94FC-0C0B8A18D45E}"/>
                </a:ext>
              </a:extLst>
            </p:cNvPr>
            <p:cNvSpPr txBox="1"/>
            <p:nvPr/>
          </p:nvSpPr>
          <p:spPr>
            <a:xfrm>
              <a:off x="504725" y="6563764"/>
              <a:ext cx="2752651" cy="523220"/>
            </a:xfrm>
            <a:prstGeom prst="rect">
              <a:avLst/>
            </a:prstGeom>
            <a:noFill/>
          </p:spPr>
          <p:txBody>
            <a:bodyPr wrap="square" rtlCol="0">
              <a:spAutoFit/>
            </a:bodyPr>
            <a:lstStyle/>
            <a:p>
              <a:r>
                <a:rPr lang="en-US" sz="2800" dirty="0">
                  <a:latin typeface="Bookman Old Style" panose="02050604050505020204" pitchFamily="18" charset="0"/>
                </a:rPr>
                <a:t>Nava Sruthi K </a:t>
              </a:r>
            </a:p>
          </p:txBody>
        </p:sp>
        <p:sp>
          <p:nvSpPr>
            <p:cNvPr id="16" name="TextBox 15">
              <a:extLst>
                <a:ext uri="{FF2B5EF4-FFF2-40B4-BE49-F238E27FC236}">
                  <a16:creationId xmlns:a16="http://schemas.microsoft.com/office/drawing/2014/main" id="{0BCCE03F-82E6-C0F1-EC9B-CFC4A0DD452C}"/>
                </a:ext>
              </a:extLst>
            </p:cNvPr>
            <p:cNvSpPr txBox="1"/>
            <p:nvPr/>
          </p:nvSpPr>
          <p:spPr>
            <a:xfrm>
              <a:off x="693574" y="6994906"/>
              <a:ext cx="2440253" cy="523220"/>
            </a:xfrm>
            <a:prstGeom prst="rect">
              <a:avLst/>
            </a:prstGeom>
            <a:noFill/>
          </p:spPr>
          <p:txBody>
            <a:bodyPr wrap="square" rtlCol="0">
              <a:spAutoFit/>
            </a:bodyPr>
            <a:lstStyle/>
            <a:p>
              <a:r>
                <a:rPr lang="en-US" sz="2800" dirty="0"/>
                <a:t>2310030229</a:t>
              </a:r>
            </a:p>
          </p:txBody>
        </p:sp>
      </p:grpSp>
      <p:grpSp>
        <p:nvGrpSpPr>
          <p:cNvPr id="17" name="Group 16">
            <a:extLst>
              <a:ext uri="{FF2B5EF4-FFF2-40B4-BE49-F238E27FC236}">
                <a16:creationId xmlns:a16="http://schemas.microsoft.com/office/drawing/2014/main" id="{D670F4B6-4179-CC89-0754-66E5D75CA46A}"/>
              </a:ext>
            </a:extLst>
          </p:cNvPr>
          <p:cNvGrpSpPr/>
          <p:nvPr/>
        </p:nvGrpSpPr>
        <p:grpSpPr>
          <a:xfrm>
            <a:off x="5755075" y="10266131"/>
            <a:ext cx="4961597" cy="974225"/>
            <a:chOff x="5643563" y="6519321"/>
            <a:chExt cx="4961597" cy="974225"/>
          </a:xfrm>
        </p:grpSpPr>
        <p:sp>
          <p:nvSpPr>
            <p:cNvPr id="18" name="TextBox 17">
              <a:extLst>
                <a:ext uri="{FF2B5EF4-FFF2-40B4-BE49-F238E27FC236}">
                  <a16:creationId xmlns:a16="http://schemas.microsoft.com/office/drawing/2014/main" id="{BF98218B-BBBB-EAE2-70CB-DB344472D755}"/>
                </a:ext>
              </a:extLst>
            </p:cNvPr>
            <p:cNvSpPr txBox="1"/>
            <p:nvPr/>
          </p:nvSpPr>
          <p:spPr>
            <a:xfrm>
              <a:off x="5643563" y="6519321"/>
              <a:ext cx="4961597" cy="523220"/>
            </a:xfrm>
            <a:prstGeom prst="rect">
              <a:avLst/>
            </a:prstGeom>
            <a:noFill/>
          </p:spPr>
          <p:txBody>
            <a:bodyPr wrap="square" rtlCol="0">
              <a:spAutoFit/>
            </a:bodyPr>
            <a:lstStyle/>
            <a:p>
              <a:r>
                <a:rPr lang="en-US" sz="2800" dirty="0">
                  <a:latin typeface="Bookman Old Style" panose="02050604050505020204" pitchFamily="18" charset="0"/>
                </a:rPr>
                <a:t>Rohan </a:t>
              </a:r>
              <a:r>
                <a:rPr lang="en-US" sz="2800" dirty="0" err="1">
                  <a:latin typeface="Bookman Old Style" panose="02050604050505020204" pitchFamily="18" charset="0"/>
                </a:rPr>
                <a:t>Koundinya</a:t>
              </a:r>
              <a:endParaRPr lang="en-US" sz="2800" dirty="0">
                <a:latin typeface="Bookman Old Style" panose="02050604050505020204" pitchFamily="18" charset="0"/>
              </a:endParaRPr>
            </a:p>
          </p:txBody>
        </p:sp>
        <p:sp>
          <p:nvSpPr>
            <p:cNvPr id="19" name="TextBox 18">
              <a:extLst>
                <a:ext uri="{FF2B5EF4-FFF2-40B4-BE49-F238E27FC236}">
                  <a16:creationId xmlns:a16="http://schemas.microsoft.com/office/drawing/2014/main" id="{5574C323-6600-9CD6-EF62-304E70959581}"/>
                </a:ext>
              </a:extLst>
            </p:cNvPr>
            <p:cNvSpPr txBox="1"/>
            <p:nvPr/>
          </p:nvSpPr>
          <p:spPr>
            <a:xfrm>
              <a:off x="6197851" y="6970326"/>
              <a:ext cx="2287765" cy="523220"/>
            </a:xfrm>
            <a:prstGeom prst="rect">
              <a:avLst/>
            </a:prstGeom>
            <a:noFill/>
          </p:spPr>
          <p:txBody>
            <a:bodyPr wrap="square" rtlCol="0">
              <a:spAutoFit/>
            </a:bodyPr>
            <a:lstStyle/>
            <a:p>
              <a:r>
                <a:rPr lang="en-US" sz="2800" dirty="0"/>
                <a:t>2310030010</a:t>
              </a:r>
            </a:p>
          </p:txBody>
        </p:sp>
      </p:grpSp>
      <p:grpSp>
        <p:nvGrpSpPr>
          <p:cNvPr id="20" name="Group 19">
            <a:extLst>
              <a:ext uri="{FF2B5EF4-FFF2-40B4-BE49-F238E27FC236}">
                <a16:creationId xmlns:a16="http://schemas.microsoft.com/office/drawing/2014/main" id="{211E2C57-AEB3-3FCE-EC7F-0CA2A87CD2A7}"/>
              </a:ext>
            </a:extLst>
          </p:cNvPr>
          <p:cNvGrpSpPr/>
          <p:nvPr/>
        </p:nvGrpSpPr>
        <p:grpSpPr>
          <a:xfrm>
            <a:off x="15728384" y="6534045"/>
            <a:ext cx="2992582" cy="918699"/>
            <a:chOff x="11446316" y="6563764"/>
            <a:chExt cx="2992582" cy="918699"/>
          </a:xfrm>
        </p:grpSpPr>
        <p:sp>
          <p:nvSpPr>
            <p:cNvPr id="21" name="TextBox 20">
              <a:extLst>
                <a:ext uri="{FF2B5EF4-FFF2-40B4-BE49-F238E27FC236}">
                  <a16:creationId xmlns:a16="http://schemas.microsoft.com/office/drawing/2014/main" id="{90923E82-C504-4B0A-45DF-51B2A316A002}"/>
                </a:ext>
              </a:extLst>
            </p:cNvPr>
            <p:cNvSpPr txBox="1"/>
            <p:nvPr/>
          </p:nvSpPr>
          <p:spPr>
            <a:xfrm>
              <a:off x="11446316" y="6563764"/>
              <a:ext cx="2992582" cy="523220"/>
            </a:xfrm>
            <a:prstGeom prst="rect">
              <a:avLst/>
            </a:prstGeom>
            <a:noFill/>
          </p:spPr>
          <p:txBody>
            <a:bodyPr wrap="square" rtlCol="0">
              <a:spAutoFit/>
            </a:bodyPr>
            <a:lstStyle/>
            <a:p>
              <a:r>
                <a:rPr lang="en-US" sz="2800" dirty="0">
                  <a:latin typeface="Bookman Old Style" panose="02050604050505020204" pitchFamily="18" charset="0"/>
                </a:rPr>
                <a:t>Bharath Kalyan</a:t>
              </a:r>
            </a:p>
          </p:txBody>
        </p:sp>
        <p:sp>
          <p:nvSpPr>
            <p:cNvPr id="22" name="TextBox 21">
              <a:extLst>
                <a:ext uri="{FF2B5EF4-FFF2-40B4-BE49-F238E27FC236}">
                  <a16:creationId xmlns:a16="http://schemas.microsoft.com/office/drawing/2014/main" id="{DE6DD775-C5B3-8298-DC7C-1DCDFA97E779}"/>
                </a:ext>
              </a:extLst>
            </p:cNvPr>
            <p:cNvSpPr txBox="1"/>
            <p:nvPr/>
          </p:nvSpPr>
          <p:spPr>
            <a:xfrm>
              <a:off x="11815971" y="6959243"/>
              <a:ext cx="2422696" cy="523220"/>
            </a:xfrm>
            <a:prstGeom prst="rect">
              <a:avLst/>
            </a:prstGeom>
            <a:noFill/>
          </p:spPr>
          <p:txBody>
            <a:bodyPr wrap="square" rtlCol="0">
              <a:spAutoFit/>
            </a:bodyPr>
            <a:lstStyle/>
            <a:p>
              <a:r>
                <a:rPr lang="en-US" sz="2800" dirty="0"/>
                <a:t>2310030049</a:t>
              </a:r>
            </a:p>
          </p:txBody>
        </p:sp>
      </p:grpSp>
    </p:spTree>
    <p:extLst>
      <p:ext uri="{BB962C8B-B14F-4D97-AF65-F5344CB8AC3E}">
        <p14:creationId xmlns:p14="http://schemas.microsoft.com/office/powerpoint/2010/main" val="3988278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96753"/>
          </a:xfrm>
          <a:prstGeom prst="rect">
            <a:avLst/>
          </a:prstGeom>
        </p:spPr>
      </p:pic>
      <p:sp>
        <p:nvSpPr>
          <p:cNvPr id="3" name="Text 0"/>
          <p:cNvSpPr/>
          <p:nvPr/>
        </p:nvSpPr>
        <p:spPr>
          <a:xfrm>
            <a:off x="727115" y="3168015"/>
            <a:ext cx="9584055" cy="649129"/>
          </a:xfrm>
          <a:prstGeom prst="rect">
            <a:avLst/>
          </a:prstGeom>
          <a:noFill/>
          <a:ln/>
        </p:spPr>
        <p:txBody>
          <a:bodyPr wrap="none" lIns="0" tIns="0" rIns="0" bIns="0" rtlCol="0" anchor="t"/>
          <a:lstStyle/>
          <a:p>
            <a:pPr marL="0" indent="0">
              <a:lnSpc>
                <a:spcPts val="5100"/>
              </a:lnSpc>
              <a:buNone/>
            </a:pPr>
            <a:r>
              <a:rPr lang="en-US" sz="4050" dirty="0">
                <a:solidFill>
                  <a:srgbClr val="F2E782"/>
                </a:solidFill>
                <a:latin typeface="Prata" pitchFamily="34" charset="0"/>
                <a:ea typeface="Prata" pitchFamily="34" charset="-122"/>
                <a:cs typeface="Prata" pitchFamily="34" charset="-120"/>
              </a:rPr>
              <a:t>Optimizing Data Storage and Retrieval</a:t>
            </a:r>
            <a:endParaRPr lang="en-US" sz="4050" dirty="0"/>
          </a:p>
        </p:txBody>
      </p:sp>
      <p:sp>
        <p:nvSpPr>
          <p:cNvPr id="4" name="Shape 1"/>
          <p:cNvSpPr/>
          <p:nvPr/>
        </p:nvSpPr>
        <p:spPr>
          <a:xfrm>
            <a:off x="727115" y="6060758"/>
            <a:ext cx="13176171" cy="22860"/>
          </a:xfrm>
          <a:prstGeom prst="roundRect">
            <a:avLst>
              <a:gd name="adj" fmla="val 136318"/>
            </a:avLst>
          </a:prstGeom>
          <a:solidFill>
            <a:srgbClr val="535455"/>
          </a:solidFill>
          <a:ln/>
        </p:spPr>
        <p:txBody>
          <a:bodyPr/>
          <a:lstStyle/>
          <a:p>
            <a:endParaRPr lang="en-US"/>
          </a:p>
        </p:txBody>
      </p:sp>
      <p:sp>
        <p:nvSpPr>
          <p:cNvPr id="5" name="Shape 2"/>
          <p:cNvSpPr/>
          <p:nvPr/>
        </p:nvSpPr>
        <p:spPr>
          <a:xfrm>
            <a:off x="3957638" y="5333702"/>
            <a:ext cx="22860" cy="727115"/>
          </a:xfrm>
          <a:prstGeom prst="roundRect">
            <a:avLst>
              <a:gd name="adj" fmla="val 136318"/>
            </a:avLst>
          </a:prstGeom>
          <a:solidFill>
            <a:srgbClr val="535455"/>
          </a:solidFill>
          <a:ln/>
        </p:spPr>
        <p:txBody>
          <a:bodyPr/>
          <a:lstStyle/>
          <a:p>
            <a:endParaRPr lang="en-US"/>
          </a:p>
        </p:txBody>
      </p:sp>
      <p:sp>
        <p:nvSpPr>
          <p:cNvPr id="6" name="Shape 3"/>
          <p:cNvSpPr/>
          <p:nvPr/>
        </p:nvSpPr>
        <p:spPr>
          <a:xfrm>
            <a:off x="3735467" y="5827097"/>
            <a:ext cx="467320" cy="467320"/>
          </a:xfrm>
          <a:prstGeom prst="roundRect">
            <a:avLst>
              <a:gd name="adj" fmla="val 6668"/>
            </a:avLst>
          </a:prstGeom>
          <a:solidFill>
            <a:srgbClr val="3A3B3C"/>
          </a:solidFill>
          <a:ln/>
        </p:spPr>
        <p:txBody>
          <a:bodyPr/>
          <a:lstStyle/>
          <a:p>
            <a:endParaRPr lang="en-US"/>
          </a:p>
        </p:txBody>
      </p:sp>
      <p:sp>
        <p:nvSpPr>
          <p:cNvPr id="7" name="Text 4"/>
          <p:cNvSpPr/>
          <p:nvPr/>
        </p:nvSpPr>
        <p:spPr>
          <a:xfrm>
            <a:off x="3915370" y="5904964"/>
            <a:ext cx="107513" cy="311587"/>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1</a:t>
            </a:r>
            <a:endParaRPr lang="en-US" sz="2450" dirty="0"/>
          </a:p>
        </p:txBody>
      </p:sp>
      <p:sp>
        <p:nvSpPr>
          <p:cNvPr id="8" name="Text 5"/>
          <p:cNvSpPr/>
          <p:nvPr/>
        </p:nvSpPr>
        <p:spPr>
          <a:xfrm>
            <a:off x="934760" y="4461153"/>
            <a:ext cx="6068973" cy="664845"/>
          </a:xfrm>
          <a:prstGeom prst="rect">
            <a:avLst/>
          </a:prstGeom>
          <a:noFill/>
          <a:ln/>
        </p:spPr>
        <p:txBody>
          <a:bodyPr wrap="square" lIns="0" tIns="0" rIns="0" bIns="0" rtlCol="0" anchor="t"/>
          <a:lstStyle/>
          <a:p>
            <a:pPr marL="0" indent="0" algn="ctr">
              <a:lnSpc>
                <a:spcPts val="2600"/>
              </a:lnSpc>
              <a:buNone/>
            </a:pPr>
            <a:r>
              <a:rPr lang="en-US" sz="1600" dirty="0">
                <a:solidFill>
                  <a:srgbClr val="CFCBBF"/>
                </a:solidFill>
                <a:latin typeface="Raleway" pitchFamily="34" charset="0"/>
                <a:ea typeface="Raleway" pitchFamily="34" charset="-122"/>
                <a:cs typeface="Raleway" pitchFamily="34" charset="-120"/>
              </a:rPr>
              <a:t>Choose an appropriate database management system (DBMS) that can efficiently handle large datasets and complex queries.</a:t>
            </a:r>
            <a:endParaRPr lang="en-US" sz="1600" dirty="0"/>
          </a:p>
        </p:txBody>
      </p:sp>
      <p:sp>
        <p:nvSpPr>
          <p:cNvPr id="9" name="Shape 6"/>
          <p:cNvSpPr/>
          <p:nvPr/>
        </p:nvSpPr>
        <p:spPr>
          <a:xfrm>
            <a:off x="7303532" y="6060698"/>
            <a:ext cx="22860" cy="727115"/>
          </a:xfrm>
          <a:prstGeom prst="roundRect">
            <a:avLst>
              <a:gd name="adj" fmla="val 136318"/>
            </a:avLst>
          </a:prstGeom>
          <a:solidFill>
            <a:srgbClr val="535455"/>
          </a:solidFill>
          <a:ln/>
        </p:spPr>
        <p:txBody>
          <a:bodyPr/>
          <a:lstStyle/>
          <a:p>
            <a:endParaRPr lang="en-US"/>
          </a:p>
        </p:txBody>
      </p:sp>
      <p:sp>
        <p:nvSpPr>
          <p:cNvPr id="10" name="Shape 7"/>
          <p:cNvSpPr/>
          <p:nvPr/>
        </p:nvSpPr>
        <p:spPr>
          <a:xfrm>
            <a:off x="7081361" y="5827097"/>
            <a:ext cx="467320" cy="467320"/>
          </a:xfrm>
          <a:prstGeom prst="roundRect">
            <a:avLst>
              <a:gd name="adj" fmla="val 6668"/>
            </a:avLst>
          </a:prstGeom>
          <a:solidFill>
            <a:srgbClr val="3A3B3C"/>
          </a:solidFill>
          <a:ln/>
        </p:spPr>
        <p:txBody>
          <a:bodyPr/>
          <a:lstStyle/>
          <a:p>
            <a:endParaRPr lang="en-US"/>
          </a:p>
        </p:txBody>
      </p:sp>
      <p:sp>
        <p:nvSpPr>
          <p:cNvPr id="11" name="Text 8"/>
          <p:cNvSpPr/>
          <p:nvPr/>
        </p:nvSpPr>
        <p:spPr>
          <a:xfrm>
            <a:off x="7219474" y="5904964"/>
            <a:ext cx="190976" cy="311587"/>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2</a:t>
            </a:r>
            <a:endParaRPr lang="en-US" sz="2450" dirty="0"/>
          </a:p>
        </p:txBody>
      </p:sp>
      <p:sp>
        <p:nvSpPr>
          <p:cNvPr id="12" name="Text 9"/>
          <p:cNvSpPr/>
          <p:nvPr/>
        </p:nvSpPr>
        <p:spPr>
          <a:xfrm>
            <a:off x="4280654" y="6995517"/>
            <a:ext cx="6068973" cy="664845"/>
          </a:xfrm>
          <a:prstGeom prst="rect">
            <a:avLst/>
          </a:prstGeom>
          <a:noFill/>
          <a:ln/>
        </p:spPr>
        <p:txBody>
          <a:bodyPr wrap="square" lIns="0" tIns="0" rIns="0" bIns="0" rtlCol="0" anchor="t"/>
          <a:lstStyle/>
          <a:p>
            <a:pPr marL="0" indent="0" algn="ctr">
              <a:lnSpc>
                <a:spcPts val="2600"/>
              </a:lnSpc>
              <a:buNone/>
            </a:pPr>
            <a:r>
              <a:rPr lang="en-US" sz="1600" dirty="0">
                <a:solidFill>
                  <a:srgbClr val="CFCBBF"/>
                </a:solidFill>
                <a:latin typeface="Raleway" pitchFamily="34" charset="0"/>
                <a:ea typeface="Raleway" pitchFamily="34" charset="-122"/>
                <a:cs typeface="Raleway" pitchFamily="34" charset="-120"/>
              </a:rPr>
              <a:t>Use indexing and partitioning techniques to speed up query execution by organizing and accessing data more efficiently.</a:t>
            </a:r>
            <a:endParaRPr lang="en-US" sz="1600" dirty="0"/>
          </a:p>
        </p:txBody>
      </p:sp>
      <p:sp>
        <p:nvSpPr>
          <p:cNvPr id="13" name="Shape 10"/>
          <p:cNvSpPr/>
          <p:nvPr/>
        </p:nvSpPr>
        <p:spPr>
          <a:xfrm>
            <a:off x="10649545" y="5333702"/>
            <a:ext cx="22860" cy="727115"/>
          </a:xfrm>
          <a:prstGeom prst="roundRect">
            <a:avLst>
              <a:gd name="adj" fmla="val 136318"/>
            </a:avLst>
          </a:prstGeom>
          <a:solidFill>
            <a:srgbClr val="535455"/>
          </a:solidFill>
          <a:ln/>
        </p:spPr>
        <p:txBody>
          <a:bodyPr/>
          <a:lstStyle/>
          <a:p>
            <a:endParaRPr lang="en-US"/>
          </a:p>
        </p:txBody>
      </p:sp>
      <p:sp>
        <p:nvSpPr>
          <p:cNvPr id="14" name="Shape 11"/>
          <p:cNvSpPr/>
          <p:nvPr/>
        </p:nvSpPr>
        <p:spPr>
          <a:xfrm>
            <a:off x="10427375" y="5827097"/>
            <a:ext cx="467320" cy="467320"/>
          </a:xfrm>
          <a:prstGeom prst="roundRect">
            <a:avLst>
              <a:gd name="adj" fmla="val 6668"/>
            </a:avLst>
          </a:prstGeom>
          <a:solidFill>
            <a:srgbClr val="3A3B3C"/>
          </a:solidFill>
          <a:ln/>
        </p:spPr>
        <p:txBody>
          <a:bodyPr/>
          <a:lstStyle/>
          <a:p>
            <a:endParaRPr lang="en-US"/>
          </a:p>
        </p:txBody>
      </p:sp>
      <p:sp>
        <p:nvSpPr>
          <p:cNvPr id="15" name="Text 12"/>
          <p:cNvSpPr/>
          <p:nvPr/>
        </p:nvSpPr>
        <p:spPr>
          <a:xfrm>
            <a:off x="10564416" y="5904964"/>
            <a:ext cx="193119" cy="311587"/>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3</a:t>
            </a:r>
            <a:endParaRPr lang="en-US" sz="2450" dirty="0"/>
          </a:p>
        </p:txBody>
      </p:sp>
      <p:sp>
        <p:nvSpPr>
          <p:cNvPr id="16" name="Text 13"/>
          <p:cNvSpPr/>
          <p:nvPr/>
        </p:nvSpPr>
        <p:spPr>
          <a:xfrm>
            <a:off x="7626667" y="4128730"/>
            <a:ext cx="6068973" cy="997268"/>
          </a:xfrm>
          <a:prstGeom prst="rect">
            <a:avLst/>
          </a:prstGeom>
          <a:noFill/>
          <a:ln/>
        </p:spPr>
        <p:txBody>
          <a:bodyPr wrap="square" lIns="0" tIns="0" rIns="0" bIns="0" rtlCol="0" anchor="t"/>
          <a:lstStyle/>
          <a:p>
            <a:pPr marL="0" indent="0" algn="ctr">
              <a:lnSpc>
                <a:spcPts val="2600"/>
              </a:lnSpc>
              <a:buNone/>
            </a:pPr>
            <a:r>
              <a:rPr lang="en-US" sz="1600" dirty="0">
                <a:solidFill>
                  <a:srgbClr val="CFCBBF"/>
                </a:solidFill>
                <a:latin typeface="Raleway" pitchFamily="34" charset="0"/>
                <a:ea typeface="Raleway" pitchFamily="34" charset="-122"/>
                <a:cs typeface="Raleway" pitchFamily="34" charset="-120"/>
              </a:rPr>
              <a:t>Implement caching mechanisms to store frequently accessed data in memory, reducing the need for disk access and improving response times.</a:t>
            </a:r>
            <a:endParaRPr lang="en-US" sz="1600" dirty="0"/>
          </a:p>
        </p:txBody>
      </p:sp>
      <p:sp>
        <p:nvSpPr>
          <p:cNvPr id="17" name="Rectangle 16">
            <a:extLst>
              <a:ext uri="{FF2B5EF4-FFF2-40B4-BE49-F238E27FC236}">
                <a16:creationId xmlns:a16="http://schemas.microsoft.com/office/drawing/2014/main" id="{956843E4-73A5-41D2-BF9F-34B3753479AA}"/>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F2E782"/>
                </a:solidFill>
                <a:latin typeface="Prata" pitchFamily="34" charset="0"/>
                <a:ea typeface="Prata" pitchFamily="34" charset="-122"/>
                <a:cs typeface="Prata" pitchFamily="34" charset="-120"/>
              </a:rPr>
              <a:t>Implementing Data Quality Checks and Validations</a:t>
            </a:r>
            <a:endParaRPr lang="en-US" sz="4300" dirty="0"/>
          </a:p>
        </p:txBody>
      </p:sp>
      <p:pic>
        <p:nvPicPr>
          <p:cNvPr id="4" name="Image 1" descr="preencoded.png"/>
          <p:cNvPicPr>
            <a:picLocks noChangeAspect="1"/>
          </p:cNvPicPr>
          <p:nvPr/>
        </p:nvPicPr>
        <p:blipFill>
          <a:blip r:embed="rId4"/>
          <a:stretch>
            <a:fillRect/>
          </a:stretch>
        </p:blipFill>
        <p:spPr>
          <a:xfrm>
            <a:off x="6259473" y="2319933"/>
            <a:ext cx="1104424" cy="1767126"/>
          </a:xfrm>
          <a:prstGeom prst="rect">
            <a:avLst/>
          </a:prstGeom>
        </p:spPr>
      </p:pic>
      <p:sp>
        <p:nvSpPr>
          <p:cNvPr id="5" name="Text 1"/>
          <p:cNvSpPr/>
          <p:nvPr/>
        </p:nvSpPr>
        <p:spPr>
          <a:xfrm>
            <a:off x="7695128" y="2540794"/>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CFCBBF"/>
                </a:solidFill>
                <a:latin typeface="Raleway" pitchFamily="34" charset="0"/>
                <a:ea typeface="Raleway" pitchFamily="34" charset="-122"/>
                <a:cs typeface="Raleway" pitchFamily="34" charset="-120"/>
              </a:rPr>
              <a:t>Define data validation rules to ensure data accuracy and consistency, catching errors before they enter the database.</a:t>
            </a:r>
            <a:endParaRPr lang="en-US" sz="1700" dirty="0"/>
          </a:p>
        </p:txBody>
      </p:sp>
      <p:pic>
        <p:nvPicPr>
          <p:cNvPr id="6" name="Image 2" descr="preencoded.png"/>
          <p:cNvPicPr>
            <a:picLocks noChangeAspect="1"/>
          </p:cNvPicPr>
          <p:nvPr/>
        </p:nvPicPr>
        <p:blipFill>
          <a:blip r:embed="rId5"/>
          <a:stretch>
            <a:fillRect/>
          </a:stretch>
        </p:blipFill>
        <p:spPr>
          <a:xfrm>
            <a:off x="6259473" y="4087058"/>
            <a:ext cx="1104424" cy="1767126"/>
          </a:xfrm>
          <a:prstGeom prst="rect">
            <a:avLst/>
          </a:prstGeom>
        </p:spPr>
      </p:pic>
      <p:sp>
        <p:nvSpPr>
          <p:cNvPr id="7" name="Text 2"/>
          <p:cNvSpPr/>
          <p:nvPr/>
        </p:nvSpPr>
        <p:spPr>
          <a:xfrm>
            <a:off x="7695128" y="4307919"/>
            <a:ext cx="6162199" cy="1060133"/>
          </a:xfrm>
          <a:prstGeom prst="rect">
            <a:avLst/>
          </a:prstGeom>
          <a:noFill/>
          <a:ln/>
        </p:spPr>
        <p:txBody>
          <a:bodyPr wrap="square" lIns="0" tIns="0" rIns="0" bIns="0" rtlCol="0" anchor="t"/>
          <a:lstStyle/>
          <a:p>
            <a:pPr marL="0" indent="0" algn="l">
              <a:lnSpc>
                <a:spcPts val="2750"/>
              </a:lnSpc>
              <a:buNone/>
            </a:pPr>
            <a:r>
              <a:rPr lang="en-US" sz="1700" dirty="0">
                <a:solidFill>
                  <a:srgbClr val="CFCBBF"/>
                </a:solidFill>
                <a:latin typeface="Raleway" pitchFamily="34" charset="0"/>
                <a:ea typeface="Raleway" pitchFamily="34" charset="-122"/>
                <a:cs typeface="Raleway" pitchFamily="34" charset="-120"/>
              </a:rPr>
              <a:t>Regularly monitor data quality metrics to identify potential data anomalies and inconsistencies that require further investigation.</a:t>
            </a:r>
            <a:endParaRPr lang="en-US" sz="1700" dirty="0"/>
          </a:p>
        </p:txBody>
      </p:sp>
      <p:pic>
        <p:nvPicPr>
          <p:cNvPr id="8" name="Image 3" descr="preencoded.png"/>
          <p:cNvPicPr>
            <a:picLocks noChangeAspect="1"/>
          </p:cNvPicPr>
          <p:nvPr/>
        </p:nvPicPr>
        <p:blipFill>
          <a:blip r:embed="rId6"/>
          <a:stretch>
            <a:fillRect/>
          </a:stretch>
        </p:blipFill>
        <p:spPr>
          <a:xfrm>
            <a:off x="6259473" y="5854184"/>
            <a:ext cx="1104424" cy="1767126"/>
          </a:xfrm>
          <a:prstGeom prst="rect">
            <a:avLst/>
          </a:prstGeom>
        </p:spPr>
      </p:pic>
      <p:sp>
        <p:nvSpPr>
          <p:cNvPr id="9" name="Text 3"/>
          <p:cNvSpPr/>
          <p:nvPr/>
        </p:nvSpPr>
        <p:spPr>
          <a:xfrm>
            <a:off x="7695128" y="607504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CFCBBF"/>
                </a:solidFill>
                <a:latin typeface="Raleway" pitchFamily="34" charset="0"/>
                <a:ea typeface="Raleway" pitchFamily="34" charset="-122"/>
                <a:cs typeface="Raleway" pitchFamily="34" charset="-120"/>
              </a:rPr>
              <a:t>Establish data cleansing processes to correct errors, missing values, and inconsistencies to maintain data integrity.</a:t>
            </a:r>
            <a:endParaRPr lang="en-US" sz="1700" dirty="0"/>
          </a:p>
        </p:txBody>
      </p:sp>
      <p:sp>
        <p:nvSpPr>
          <p:cNvPr id="10" name="Rectangle 9">
            <a:extLst>
              <a:ext uri="{FF2B5EF4-FFF2-40B4-BE49-F238E27FC236}">
                <a16:creationId xmlns:a16="http://schemas.microsoft.com/office/drawing/2014/main" id="{504F17E5-3A3B-4BAA-A615-0FD825C4F66C}"/>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672"/>
          </a:xfrm>
          <a:prstGeom prst="rect">
            <a:avLst/>
          </a:prstGeom>
        </p:spPr>
      </p:pic>
      <p:sp>
        <p:nvSpPr>
          <p:cNvPr id="3" name="Text 0"/>
          <p:cNvSpPr/>
          <p:nvPr/>
        </p:nvSpPr>
        <p:spPr>
          <a:xfrm>
            <a:off x="6095643" y="478631"/>
            <a:ext cx="7925514" cy="1087755"/>
          </a:xfrm>
          <a:prstGeom prst="rect">
            <a:avLst/>
          </a:prstGeom>
          <a:noFill/>
          <a:ln/>
        </p:spPr>
        <p:txBody>
          <a:bodyPr wrap="square" lIns="0" tIns="0" rIns="0" bIns="0" rtlCol="0" anchor="t"/>
          <a:lstStyle/>
          <a:p>
            <a:pPr marL="0" indent="0">
              <a:lnSpc>
                <a:spcPts val="4250"/>
              </a:lnSpc>
              <a:buNone/>
            </a:pPr>
            <a:r>
              <a:rPr lang="en-US" sz="3400" dirty="0">
                <a:solidFill>
                  <a:srgbClr val="F2E782"/>
                </a:solidFill>
                <a:latin typeface="Prata" pitchFamily="34" charset="0"/>
                <a:ea typeface="Prata" pitchFamily="34" charset="-122"/>
                <a:cs typeface="Prata" pitchFamily="34" charset="-120"/>
              </a:rPr>
              <a:t>Reporting and Dashboarding Requirements</a:t>
            </a:r>
            <a:endParaRPr lang="en-US" sz="3400" dirty="0"/>
          </a:p>
        </p:txBody>
      </p:sp>
      <p:sp>
        <p:nvSpPr>
          <p:cNvPr id="4" name="Text 1"/>
          <p:cNvSpPr/>
          <p:nvPr/>
        </p:nvSpPr>
        <p:spPr>
          <a:xfrm>
            <a:off x="6095643" y="1914525"/>
            <a:ext cx="7925514" cy="574358"/>
          </a:xfrm>
          <a:prstGeom prst="rect">
            <a:avLst/>
          </a:prstGeom>
          <a:noFill/>
          <a:ln/>
        </p:spPr>
        <p:txBody>
          <a:bodyPr wrap="none" lIns="0" tIns="0" rIns="0" bIns="0" rtlCol="0" anchor="t"/>
          <a:lstStyle/>
          <a:p>
            <a:pPr marL="0" indent="0" algn="ctr">
              <a:lnSpc>
                <a:spcPts val="4500"/>
              </a:lnSpc>
              <a:buNone/>
            </a:pPr>
            <a:r>
              <a:rPr lang="en-US" sz="4500" dirty="0">
                <a:solidFill>
                  <a:srgbClr val="CFCBBF"/>
                </a:solidFill>
                <a:latin typeface="Prata" pitchFamily="34" charset="0"/>
                <a:ea typeface="Prata" pitchFamily="34" charset="-122"/>
                <a:cs typeface="Prata" pitchFamily="34" charset="-120"/>
              </a:rPr>
              <a:t>100</a:t>
            </a:r>
            <a:endParaRPr lang="en-US" sz="4500" dirty="0"/>
          </a:p>
        </p:txBody>
      </p:sp>
      <p:sp>
        <p:nvSpPr>
          <p:cNvPr id="5" name="Text 2"/>
          <p:cNvSpPr/>
          <p:nvPr/>
        </p:nvSpPr>
        <p:spPr>
          <a:xfrm>
            <a:off x="8970407" y="2706410"/>
            <a:ext cx="2175867" cy="272058"/>
          </a:xfrm>
          <a:prstGeom prst="rect">
            <a:avLst/>
          </a:prstGeom>
          <a:noFill/>
          <a:ln/>
        </p:spPr>
        <p:txBody>
          <a:bodyPr wrap="none" lIns="0" tIns="0" rIns="0" bIns="0" rtlCol="0" anchor="t"/>
          <a:lstStyle/>
          <a:p>
            <a:pPr marL="0" indent="0" algn="ctr">
              <a:lnSpc>
                <a:spcPts val="2100"/>
              </a:lnSpc>
              <a:buNone/>
            </a:pPr>
            <a:r>
              <a:rPr lang="en-US" sz="1700" dirty="0">
                <a:solidFill>
                  <a:srgbClr val="CFCBBF"/>
                </a:solidFill>
                <a:latin typeface="Prata" pitchFamily="34" charset="0"/>
                <a:ea typeface="Prata" pitchFamily="34" charset="-122"/>
                <a:cs typeface="Prata" pitchFamily="34" charset="-120"/>
              </a:rPr>
              <a:t>Key Metrics</a:t>
            </a:r>
            <a:endParaRPr lang="en-US" sz="1700" dirty="0"/>
          </a:p>
        </p:txBody>
      </p:sp>
      <p:sp>
        <p:nvSpPr>
          <p:cNvPr id="6" name="Text 3"/>
          <p:cNvSpPr/>
          <p:nvPr/>
        </p:nvSpPr>
        <p:spPr>
          <a:xfrm>
            <a:off x="6095643" y="3082885"/>
            <a:ext cx="7925514" cy="278487"/>
          </a:xfrm>
          <a:prstGeom prst="rect">
            <a:avLst/>
          </a:prstGeom>
          <a:noFill/>
          <a:ln/>
        </p:spPr>
        <p:txBody>
          <a:bodyPr wrap="none" lIns="0" tIns="0" rIns="0" bIns="0" rtlCol="0" anchor="t"/>
          <a:lstStyle/>
          <a:p>
            <a:pPr marL="0" indent="0" algn="ctr">
              <a:lnSpc>
                <a:spcPts val="2150"/>
              </a:lnSpc>
              <a:buNone/>
            </a:pPr>
            <a:r>
              <a:rPr lang="en-US" sz="1350" dirty="0">
                <a:solidFill>
                  <a:srgbClr val="CFCBBF"/>
                </a:solidFill>
                <a:latin typeface="Raleway" pitchFamily="34" charset="0"/>
                <a:ea typeface="Raleway" pitchFamily="34" charset="-122"/>
                <a:cs typeface="Raleway" pitchFamily="34" charset="-120"/>
              </a:rPr>
              <a:t>Track call volume, response times, incident types, and other critical performance indicators.</a:t>
            </a:r>
            <a:endParaRPr lang="en-US" sz="1350" dirty="0"/>
          </a:p>
        </p:txBody>
      </p:sp>
      <p:sp>
        <p:nvSpPr>
          <p:cNvPr id="7" name="Text 4"/>
          <p:cNvSpPr/>
          <p:nvPr/>
        </p:nvSpPr>
        <p:spPr>
          <a:xfrm>
            <a:off x="6095643" y="3970615"/>
            <a:ext cx="7925514" cy="574358"/>
          </a:xfrm>
          <a:prstGeom prst="rect">
            <a:avLst/>
          </a:prstGeom>
          <a:noFill/>
          <a:ln/>
        </p:spPr>
        <p:txBody>
          <a:bodyPr wrap="none" lIns="0" tIns="0" rIns="0" bIns="0" rtlCol="0" anchor="t"/>
          <a:lstStyle/>
          <a:p>
            <a:pPr marL="0" indent="0" algn="ctr">
              <a:lnSpc>
                <a:spcPts val="4500"/>
              </a:lnSpc>
              <a:buNone/>
            </a:pPr>
            <a:r>
              <a:rPr lang="en-US" sz="4500" dirty="0">
                <a:solidFill>
                  <a:srgbClr val="CFCBBF"/>
                </a:solidFill>
                <a:latin typeface="Prata" pitchFamily="34" charset="0"/>
                <a:ea typeface="Prata" pitchFamily="34" charset="-122"/>
                <a:cs typeface="Prata" pitchFamily="34" charset="-120"/>
              </a:rPr>
              <a:t>50</a:t>
            </a:r>
            <a:endParaRPr lang="en-US" sz="4500" dirty="0"/>
          </a:p>
        </p:txBody>
      </p:sp>
      <p:sp>
        <p:nvSpPr>
          <p:cNvPr id="8" name="Text 5"/>
          <p:cNvSpPr/>
          <p:nvPr/>
        </p:nvSpPr>
        <p:spPr>
          <a:xfrm>
            <a:off x="8970407" y="4762500"/>
            <a:ext cx="2175867" cy="272058"/>
          </a:xfrm>
          <a:prstGeom prst="rect">
            <a:avLst/>
          </a:prstGeom>
          <a:noFill/>
          <a:ln/>
        </p:spPr>
        <p:txBody>
          <a:bodyPr wrap="none" lIns="0" tIns="0" rIns="0" bIns="0" rtlCol="0" anchor="t"/>
          <a:lstStyle/>
          <a:p>
            <a:pPr marL="0" indent="0" algn="ctr">
              <a:lnSpc>
                <a:spcPts val="2100"/>
              </a:lnSpc>
              <a:buNone/>
            </a:pPr>
            <a:r>
              <a:rPr lang="en-US" sz="1700" dirty="0">
                <a:solidFill>
                  <a:srgbClr val="CFCBBF"/>
                </a:solidFill>
                <a:latin typeface="Prata" pitchFamily="34" charset="0"/>
                <a:ea typeface="Prata" pitchFamily="34" charset="-122"/>
                <a:cs typeface="Prata" pitchFamily="34" charset="-120"/>
              </a:rPr>
              <a:t>Trend Analysis</a:t>
            </a:r>
            <a:endParaRPr lang="en-US" sz="1700" dirty="0"/>
          </a:p>
        </p:txBody>
      </p:sp>
      <p:sp>
        <p:nvSpPr>
          <p:cNvPr id="9" name="Text 6"/>
          <p:cNvSpPr/>
          <p:nvPr/>
        </p:nvSpPr>
        <p:spPr>
          <a:xfrm>
            <a:off x="6095643" y="5138976"/>
            <a:ext cx="7925514" cy="556974"/>
          </a:xfrm>
          <a:prstGeom prst="rect">
            <a:avLst/>
          </a:prstGeom>
          <a:noFill/>
          <a:ln/>
        </p:spPr>
        <p:txBody>
          <a:bodyPr wrap="square" lIns="0" tIns="0" rIns="0" bIns="0" rtlCol="0" anchor="t"/>
          <a:lstStyle/>
          <a:p>
            <a:pPr marL="0" indent="0" algn="ctr">
              <a:lnSpc>
                <a:spcPts val="2150"/>
              </a:lnSpc>
              <a:buNone/>
            </a:pPr>
            <a:r>
              <a:rPr lang="en-US" sz="1350" dirty="0">
                <a:solidFill>
                  <a:srgbClr val="CFCBBF"/>
                </a:solidFill>
                <a:latin typeface="Raleway" pitchFamily="34" charset="0"/>
                <a:ea typeface="Raleway" pitchFamily="34" charset="-122"/>
                <a:cs typeface="Raleway" pitchFamily="34" charset="-120"/>
              </a:rPr>
              <a:t>Identify patterns and trends in call data to anticipate future demands and optimize emergency response.</a:t>
            </a:r>
            <a:endParaRPr lang="en-US" sz="1350" dirty="0"/>
          </a:p>
        </p:txBody>
      </p:sp>
      <p:sp>
        <p:nvSpPr>
          <p:cNvPr id="10" name="Text 7"/>
          <p:cNvSpPr/>
          <p:nvPr/>
        </p:nvSpPr>
        <p:spPr>
          <a:xfrm>
            <a:off x="6095643" y="6305193"/>
            <a:ext cx="7925514" cy="574358"/>
          </a:xfrm>
          <a:prstGeom prst="rect">
            <a:avLst/>
          </a:prstGeom>
          <a:noFill/>
          <a:ln/>
        </p:spPr>
        <p:txBody>
          <a:bodyPr wrap="none" lIns="0" tIns="0" rIns="0" bIns="0" rtlCol="0" anchor="t"/>
          <a:lstStyle/>
          <a:p>
            <a:pPr marL="0" indent="0" algn="ctr">
              <a:lnSpc>
                <a:spcPts val="4500"/>
              </a:lnSpc>
              <a:buNone/>
            </a:pPr>
            <a:r>
              <a:rPr lang="en-US" sz="4500" dirty="0">
                <a:solidFill>
                  <a:srgbClr val="CFCBBF"/>
                </a:solidFill>
                <a:latin typeface="Prata" pitchFamily="34" charset="0"/>
                <a:ea typeface="Prata" pitchFamily="34" charset="-122"/>
                <a:cs typeface="Prata" pitchFamily="34" charset="-120"/>
              </a:rPr>
              <a:t>20</a:t>
            </a:r>
            <a:endParaRPr lang="en-US" sz="4500" dirty="0"/>
          </a:p>
        </p:txBody>
      </p:sp>
      <p:sp>
        <p:nvSpPr>
          <p:cNvPr id="11" name="Text 8"/>
          <p:cNvSpPr/>
          <p:nvPr/>
        </p:nvSpPr>
        <p:spPr>
          <a:xfrm>
            <a:off x="8970407" y="7097078"/>
            <a:ext cx="2175867" cy="272058"/>
          </a:xfrm>
          <a:prstGeom prst="rect">
            <a:avLst/>
          </a:prstGeom>
          <a:noFill/>
          <a:ln/>
        </p:spPr>
        <p:txBody>
          <a:bodyPr wrap="none" lIns="0" tIns="0" rIns="0" bIns="0" rtlCol="0" anchor="t"/>
          <a:lstStyle/>
          <a:p>
            <a:pPr marL="0" indent="0" algn="ctr">
              <a:lnSpc>
                <a:spcPts val="2100"/>
              </a:lnSpc>
              <a:buNone/>
            </a:pPr>
            <a:r>
              <a:rPr lang="en-US" sz="1700" dirty="0">
                <a:solidFill>
                  <a:srgbClr val="CFCBBF"/>
                </a:solidFill>
                <a:latin typeface="Prata" pitchFamily="34" charset="0"/>
                <a:ea typeface="Prata" pitchFamily="34" charset="-122"/>
                <a:cs typeface="Prata" pitchFamily="34" charset="-120"/>
              </a:rPr>
              <a:t>Visualizations</a:t>
            </a:r>
            <a:endParaRPr lang="en-US" sz="1700" dirty="0"/>
          </a:p>
        </p:txBody>
      </p:sp>
      <p:sp>
        <p:nvSpPr>
          <p:cNvPr id="12" name="Text 9"/>
          <p:cNvSpPr/>
          <p:nvPr/>
        </p:nvSpPr>
        <p:spPr>
          <a:xfrm>
            <a:off x="6095643" y="7473553"/>
            <a:ext cx="7925514" cy="278487"/>
          </a:xfrm>
          <a:prstGeom prst="rect">
            <a:avLst/>
          </a:prstGeom>
          <a:noFill/>
          <a:ln/>
        </p:spPr>
        <p:txBody>
          <a:bodyPr wrap="none" lIns="0" tIns="0" rIns="0" bIns="0" rtlCol="0" anchor="t"/>
          <a:lstStyle/>
          <a:p>
            <a:pPr marL="0" indent="0" algn="ctr">
              <a:lnSpc>
                <a:spcPts val="2150"/>
              </a:lnSpc>
              <a:buNone/>
            </a:pPr>
            <a:r>
              <a:rPr lang="en-US" sz="1350" dirty="0">
                <a:solidFill>
                  <a:srgbClr val="CFCBBF"/>
                </a:solidFill>
                <a:latin typeface="Raleway" pitchFamily="34" charset="0"/>
                <a:ea typeface="Raleway" pitchFamily="34" charset="-122"/>
                <a:cs typeface="Raleway" pitchFamily="34" charset="-120"/>
              </a:rPr>
              <a:t>Use dashboards and reports to present data insights in a clear and compelling way.</a:t>
            </a:r>
            <a:endParaRPr lang="en-US" sz="1350" dirty="0"/>
          </a:p>
        </p:txBody>
      </p:sp>
      <p:sp>
        <p:nvSpPr>
          <p:cNvPr id="13" name="Rectangle 12">
            <a:extLst>
              <a:ext uri="{FF2B5EF4-FFF2-40B4-BE49-F238E27FC236}">
                <a16:creationId xmlns:a16="http://schemas.microsoft.com/office/drawing/2014/main" id="{F121087C-C097-4512-853F-07171C5E2129}"/>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262068"/>
            <a:ext cx="12297132"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Securing and Managing the Database System</a:t>
            </a:r>
            <a:endParaRPr lang="en-US" sz="4450" dirty="0"/>
          </a:p>
        </p:txBody>
      </p:sp>
      <p:pic>
        <p:nvPicPr>
          <p:cNvPr id="3" name="Image 0" descr="preencoded.png"/>
          <p:cNvPicPr>
            <a:picLocks noChangeAspect="1"/>
          </p:cNvPicPr>
          <p:nvPr/>
        </p:nvPicPr>
        <p:blipFill>
          <a:blip r:embed="rId3"/>
          <a:stretch>
            <a:fillRect/>
          </a:stretch>
        </p:blipFill>
        <p:spPr>
          <a:xfrm>
            <a:off x="4145280" y="3570446"/>
            <a:ext cx="1448872" cy="907256"/>
          </a:xfrm>
          <a:prstGeom prst="rect">
            <a:avLst/>
          </a:prstGeom>
        </p:spPr>
      </p:pic>
      <p:pic>
        <p:nvPicPr>
          <p:cNvPr id="4" name="Image 1" descr="preencoded.png"/>
          <p:cNvPicPr>
            <a:picLocks noChangeAspect="1"/>
          </p:cNvPicPr>
          <p:nvPr/>
        </p:nvPicPr>
        <p:blipFill>
          <a:blip r:embed="rId4"/>
          <a:stretch>
            <a:fillRect/>
          </a:stretch>
        </p:blipFill>
        <p:spPr>
          <a:xfrm>
            <a:off x="5775603" y="3570446"/>
            <a:ext cx="1448872" cy="907256"/>
          </a:xfrm>
          <a:prstGeom prst="rect">
            <a:avLst/>
          </a:prstGeom>
        </p:spPr>
      </p:pic>
      <p:pic>
        <p:nvPicPr>
          <p:cNvPr id="5" name="Image 2" descr="preencoded.png"/>
          <p:cNvPicPr>
            <a:picLocks noChangeAspect="1"/>
          </p:cNvPicPr>
          <p:nvPr/>
        </p:nvPicPr>
        <p:blipFill>
          <a:blip r:embed="rId5"/>
          <a:stretch>
            <a:fillRect/>
          </a:stretch>
        </p:blipFill>
        <p:spPr>
          <a:xfrm>
            <a:off x="7405926" y="3570446"/>
            <a:ext cx="1448872" cy="907256"/>
          </a:xfrm>
          <a:prstGeom prst="rect">
            <a:avLst/>
          </a:prstGeom>
        </p:spPr>
      </p:pic>
      <p:pic>
        <p:nvPicPr>
          <p:cNvPr id="6" name="Image 3" descr="preencoded.png"/>
          <p:cNvPicPr>
            <a:picLocks noChangeAspect="1"/>
          </p:cNvPicPr>
          <p:nvPr/>
        </p:nvPicPr>
        <p:blipFill>
          <a:blip r:embed="rId6"/>
          <a:stretch>
            <a:fillRect/>
          </a:stretch>
        </p:blipFill>
        <p:spPr>
          <a:xfrm>
            <a:off x="9036248" y="3570446"/>
            <a:ext cx="1448872" cy="907256"/>
          </a:xfrm>
          <a:prstGeom prst="rect">
            <a:avLst/>
          </a:prstGeom>
        </p:spPr>
      </p:pic>
      <p:sp>
        <p:nvSpPr>
          <p:cNvPr id="7" name="Text 1"/>
          <p:cNvSpPr/>
          <p:nvPr/>
        </p:nvSpPr>
        <p:spPr>
          <a:xfrm>
            <a:off x="793790" y="4878824"/>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Data security is paramount in handling sensitive information. Implement robust access controls, encryption protocols, and regular security audits. Ensure data backups and disaster recovery plans are in place to prevent data loss and ensure system resilience.</a:t>
            </a:r>
            <a:endParaRPr lang="en-US" sz="1750" dirty="0"/>
          </a:p>
        </p:txBody>
      </p:sp>
      <p:sp>
        <p:nvSpPr>
          <p:cNvPr id="8" name="Rectangle 7">
            <a:extLst>
              <a:ext uri="{FF2B5EF4-FFF2-40B4-BE49-F238E27FC236}">
                <a16:creationId xmlns:a16="http://schemas.microsoft.com/office/drawing/2014/main" id="{34F15FBB-0178-47EB-A941-E04991AA8C48}"/>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8B22C0-AE68-3C67-4BD8-195F53C48457}"/>
              </a:ext>
            </a:extLst>
          </p:cNvPr>
          <p:cNvSpPr/>
          <p:nvPr/>
        </p:nvSpPr>
        <p:spPr>
          <a:xfrm>
            <a:off x="2398629" y="1894674"/>
            <a:ext cx="9833141" cy="5289910"/>
          </a:xfrm>
          <a:prstGeom prst="rect">
            <a:avLst/>
          </a:prstGeom>
          <a:noFill/>
        </p:spPr>
        <p:txBody>
          <a:bodyPr wrap="none" lIns="91440" tIns="45720" rIns="91440" bIns="45720">
            <a:spAutoFit/>
          </a:bodyPr>
          <a:lstStyle/>
          <a:p>
            <a:pPr algn="ctr"/>
            <a:r>
              <a:rPr lang="en-US" sz="120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Zapfino" panose="03030300040707070C03" pitchFamily="66" charset="77"/>
              </a:rPr>
              <a:t>Thank you</a:t>
            </a:r>
          </a:p>
        </p:txBody>
      </p:sp>
      <p:sp>
        <p:nvSpPr>
          <p:cNvPr id="3" name="Rectangle 2">
            <a:extLst>
              <a:ext uri="{FF2B5EF4-FFF2-40B4-BE49-F238E27FC236}">
                <a16:creationId xmlns:a16="http://schemas.microsoft.com/office/drawing/2014/main" id="{92415DD4-04B9-4526-B02D-D3C494B308CF}"/>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603562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639D6AC-B0D5-2B25-3923-34745D6E82BF}"/>
              </a:ext>
            </a:extLst>
          </p:cNvPr>
          <p:cNvSpPr/>
          <p:nvPr/>
        </p:nvSpPr>
        <p:spPr>
          <a:xfrm>
            <a:off x="-261257" y="-128588"/>
            <a:ext cx="15205982" cy="860107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23AD2001O</a:t>
            </a:r>
          </a:p>
        </p:txBody>
      </p:sp>
      <p:pic>
        <p:nvPicPr>
          <p:cNvPr id="3" name="Untitled design.mp4">
            <a:hlinkClick r:id="" action="ppaction://media"/>
            <a:extLst>
              <a:ext uri="{FF2B5EF4-FFF2-40B4-BE49-F238E27FC236}">
                <a16:creationId xmlns:a16="http://schemas.microsoft.com/office/drawing/2014/main" id="{E9334D93-9558-7C4A-8168-23D9955B421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1208" b="28782"/>
          <a:stretch/>
        </p:blipFill>
        <p:spPr>
          <a:xfrm>
            <a:off x="-261257" y="-128588"/>
            <a:ext cx="4284617" cy="2142722"/>
          </a:xfrm>
          <a:prstGeom prst="rect">
            <a:avLst/>
          </a:prstGeom>
        </p:spPr>
      </p:pic>
      <p:pic>
        <p:nvPicPr>
          <p:cNvPr id="2" name="Untitled design-2">
            <a:hlinkClick r:id="" action="ppaction://media"/>
            <a:extLst>
              <a:ext uri="{FF2B5EF4-FFF2-40B4-BE49-F238E27FC236}">
                <a16:creationId xmlns:a16="http://schemas.microsoft.com/office/drawing/2014/main" id="{E02B5C22-B0FE-3FF6-20D2-5781E9F5E7A7}"/>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6"/>
          <a:srcRect t="21323" b="21546"/>
          <a:stretch/>
        </p:blipFill>
        <p:spPr>
          <a:xfrm>
            <a:off x="11487571" y="16628"/>
            <a:ext cx="2910072" cy="1662544"/>
          </a:xfrm>
          <a:prstGeom prst="rect">
            <a:avLst/>
          </a:prstGeom>
        </p:spPr>
      </p:pic>
      <p:grpSp>
        <p:nvGrpSpPr>
          <p:cNvPr id="18" name="Group 17">
            <a:extLst>
              <a:ext uri="{FF2B5EF4-FFF2-40B4-BE49-F238E27FC236}">
                <a16:creationId xmlns:a16="http://schemas.microsoft.com/office/drawing/2014/main" id="{12E102F1-6386-0714-10C7-ECBEA8489D67}"/>
              </a:ext>
            </a:extLst>
          </p:cNvPr>
          <p:cNvGrpSpPr/>
          <p:nvPr/>
        </p:nvGrpSpPr>
        <p:grpSpPr>
          <a:xfrm>
            <a:off x="3906981" y="2194560"/>
            <a:ext cx="9359352" cy="3477875"/>
            <a:chOff x="3906981" y="2194560"/>
            <a:chExt cx="9359352" cy="3477875"/>
          </a:xfrm>
        </p:grpSpPr>
        <p:sp>
          <p:nvSpPr>
            <p:cNvPr id="9" name="TextBox 8">
              <a:extLst>
                <a:ext uri="{FF2B5EF4-FFF2-40B4-BE49-F238E27FC236}">
                  <a16:creationId xmlns:a16="http://schemas.microsoft.com/office/drawing/2014/main" id="{0BA5BF24-0EBD-D32E-2894-2C57DAE5B95F}"/>
                </a:ext>
              </a:extLst>
            </p:cNvPr>
            <p:cNvSpPr txBox="1"/>
            <p:nvPr/>
          </p:nvSpPr>
          <p:spPr>
            <a:xfrm>
              <a:off x="3906981" y="2194560"/>
              <a:ext cx="8013470" cy="3477875"/>
            </a:xfrm>
            <a:prstGeom prst="rect">
              <a:avLst/>
            </a:prstGeom>
            <a:noFill/>
          </p:spPr>
          <p:txBody>
            <a:bodyPr wrap="square" rtlCol="0">
              <a:spAutoFit/>
            </a:bodyPr>
            <a:lstStyle/>
            <a:p>
              <a:r>
                <a:rPr lang="en-US" sz="22000" dirty="0">
                  <a:latin typeface="Sinhala MN" pitchFamily="2" charset="0"/>
                </a:rPr>
                <a:t>AIML</a:t>
              </a:r>
            </a:p>
          </p:txBody>
        </p:sp>
        <p:sp>
          <p:nvSpPr>
            <p:cNvPr id="11" name="TextBox 10">
              <a:extLst>
                <a:ext uri="{FF2B5EF4-FFF2-40B4-BE49-F238E27FC236}">
                  <a16:creationId xmlns:a16="http://schemas.microsoft.com/office/drawing/2014/main" id="{07857FBF-F72D-8F5F-AFD8-B82E2556E6B9}"/>
                </a:ext>
              </a:extLst>
            </p:cNvPr>
            <p:cNvSpPr txBox="1"/>
            <p:nvPr/>
          </p:nvSpPr>
          <p:spPr>
            <a:xfrm>
              <a:off x="3906981" y="4929044"/>
              <a:ext cx="7872152" cy="400110"/>
            </a:xfrm>
            <a:prstGeom prst="rect">
              <a:avLst/>
            </a:prstGeom>
            <a:noFill/>
          </p:spPr>
          <p:txBody>
            <a:bodyPr wrap="square">
              <a:spAutoFit/>
            </a:bodyPr>
            <a:lstStyle/>
            <a:p>
              <a:r>
                <a:rPr lang="en-US" sz="2000" b="0" i="0" u="none" strike="noStrike" dirty="0">
                  <a:solidFill>
                    <a:srgbClr val="000000"/>
                  </a:solidFill>
                  <a:effectLst/>
                  <a:latin typeface="arial" panose="020B0604020202020204" pitchFamily="34" charset="0"/>
                </a:rPr>
                <a:t>ARTIFICIAL INTELLIGENCE AND MACHINE LEARNING</a:t>
              </a:r>
              <a:endParaRPr lang="en-US" sz="2000" dirty="0"/>
            </a:p>
          </p:txBody>
        </p:sp>
        <p:sp>
          <p:nvSpPr>
            <p:cNvPr id="13" name="TextBox 12">
              <a:extLst>
                <a:ext uri="{FF2B5EF4-FFF2-40B4-BE49-F238E27FC236}">
                  <a16:creationId xmlns:a16="http://schemas.microsoft.com/office/drawing/2014/main" id="{5C1DD43C-BEC4-110C-8F74-46A51777C3B1}"/>
                </a:ext>
              </a:extLst>
            </p:cNvPr>
            <p:cNvSpPr txBox="1"/>
            <p:nvPr/>
          </p:nvSpPr>
          <p:spPr>
            <a:xfrm>
              <a:off x="5643563" y="2304728"/>
              <a:ext cx="7622770" cy="538609"/>
            </a:xfrm>
            <a:prstGeom prst="rect">
              <a:avLst/>
            </a:prstGeom>
            <a:noFill/>
          </p:spPr>
          <p:txBody>
            <a:bodyPr wrap="square">
              <a:spAutoFit/>
            </a:bodyPr>
            <a:lstStyle/>
            <a:p>
              <a:r>
                <a:rPr lang="en-US" sz="2900" b="0" i="0" u="none" strike="noStrike" dirty="0">
                  <a:solidFill>
                    <a:srgbClr val="000000"/>
                  </a:solidFill>
                  <a:effectLst/>
                  <a:latin typeface="arial" panose="020B0604020202020204" pitchFamily="34" charset="0"/>
                </a:rPr>
                <a:t>23AD2001O</a:t>
              </a:r>
              <a:endParaRPr lang="en-US" sz="2900" dirty="0"/>
            </a:p>
          </p:txBody>
        </p:sp>
      </p:grpSp>
      <p:grpSp>
        <p:nvGrpSpPr>
          <p:cNvPr id="15" name="Group 14">
            <a:extLst>
              <a:ext uri="{FF2B5EF4-FFF2-40B4-BE49-F238E27FC236}">
                <a16:creationId xmlns:a16="http://schemas.microsoft.com/office/drawing/2014/main" id="{1721295C-317C-5294-3E0A-E4734F6F2176}"/>
              </a:ext>
            </a:extLst>
          </p:cNvPr>
          <p:cNvGrpSpPr/>
          <p:nvPr/>
        </p:nvGrpSpPr>
        <p:grpSpPr>
          <a:xfrm>
            <a:off x="504725" y="6563764"/>
            <a:ext cx="2752651" cy="954362"/>
            <a:chOff x="504725" y="6563764"/>
            <a:chExt cx="2752651" cy="954362"/>
          </a:xfrm>
        </p:grpSpPr>
        <p:sp>
          <p:nvSpPr>
            <p:cNvPr id="5" name="TextBox 4">
              <a:extLst>
                <a:ext uri="{FF2B5EF4-FFF2-40B4-BE49-F238E27FC236}">
                  <a16:creationId xmlns:a16="http://schemas.microsoft.com/office/drawing/2014/main" id="{DDB33C3E-9B0B-1E65-3AC3-BF4DBA743523}"/>
                </a:ext>
              </a:extLst>
            </p:cNvPr>
            <p:cNvSpPr txBox="1"/>
            <p:nvPr/>
          </p:nvSpPr>
          <p:spPr>
            <a:xfrm>
              <a:off x="504725" y="6563764"/>
              <a:ext cx="2752651" cy="523220"/>
            </a:xfrm>
            <a:prstGeom prst="rect">
              <a:avLst/>
            </a:prstGeom>
            <a:noFill/>
          </p:spPr>
          <p:txBody>
            <a:bodyPr wrap="square" rtlCol="0">
              <a:spAutoFit/>
            </a:bodyPr>
            <a:lstStyle/>
            <a:p>
              <a:r>
                <a:rPr lang="en-US" sz="2800" dirty="0">
                  <a:latin typeface="Bookman Old Style" panose="02050604050505020204" pitchFamily="18" charset="0"/>
                </a:rPr>
                <a:t>Nava Sruthi K </a:t>
              </a:r>
            </a:p>
          </p:txBody>
        </p:sp>
        <p:sp>
          <p:nvSpPr>
            <p:cNvPr id="8" name="TextBox 7">
              <a:extLst>
                <a:ext uri="{FF2B5EF4-FFF2-40B4-BE49-F238E27FC236}">
                  <a16:creationId xmlns:a16="http://schemas.microsoft.com/office/drawing/2014/main" id="{B30CD230-9C07-013F-5F70-2DD2ACF2BE36}"/>
                </a:ext>
              </a:extLst>
            </p:cNvPr>
            <p:cNvSpPr txBox="1"/>
            <p:nvPr/>
          </p:nvSpPr>
          <p:spPr>
            <a:xfrm>
              <a:off x="693574" y="6994906"/>
              <a:ext cx="2440253" cy="523220"/>
            </a:xfrm>
            <a:prstGeom prst="rect">
              <a:avLst/>
            </a:prstGeom>
            <a:noFill/>
          </p:spPr>
          <p:txBody>
            <a:bodyPr wrap="square" rtlCol="0">
              <a:spAutoFit/>
            </a:bodyPr>
            <a:lstStyle/>
            <a:p>
              <a:r>
                <a:rPr lang="en-US" sz="2800" dirty="0"/>
                <a:t>2310030229</a:t>
              </a:r>
            </a:p>
          </p:txBody>
        </p:sp>
      </p:grpSp>
      <p:grpSp>
        <p:nvGrpSpPr>
          <p:cNvPr id="16" name="Group 15">
            <a:extLst>
              <a:ext uri="{FF2B5EF4-FFF2-40B4-BE49-F238E27FC236}">
                <a16:creationId xmlns:a16="http://schemas.microsoft.com/office/drawing/2014/main" id="{73A76EC8-FC76-6B32-93FD-9399ADD92188}"/>
              </a:ext>
            </a:extLst>
          </p:cNvPr>
          <p:cNvGrpSpPr/>
          <p:nvPr/>
        </p:nvGrpSpPr>
        <p:grpSpPr>
          <a:xfrm>
            <a:off x="5643563" y="6519321"/>
            <a:ext cx="4961597" cy="974225"/>
            <a:chOff x="5643563" y="6519321"/>
            <a:chExt cx="4961597" cy="974225"/>
          </a:xfrm>
        </p:grpSpPr>
        <p:sp>
          <p:nvSpPr>
            <p:cNvPr id="6" name="TextBox 5">
              <a:extLst>
                <a:ext uri="{FF2B5EF4-FFF2-40B4-BE49-F238E27FC236}">
                  <a16:creationId xmlns:a16="http://schemas.microsoft.com/office/drawing/2014/main" id="{6ADF8B5A-2ABD-BFB8-CB4A-0557DFFCDF7C}"/>
                </a:ext>
              </a:extLst>
            </p:cNvPr>
            <p:cNvSpPr txBox="1"/>
            <p:nvPr/>
          </p:nvSpPr>
          <p:spPr>
            <a:xfrm>
              <a:off x="5643563" y="6519321"/>
              <a:ext cx="4961597" cy="523220"/>
            </a:xfrm>
            <a:prstGeom prst="rect">
              <a:avLst/>
            </a:prstGeom>
            <a:noFill/>
          </p:spPr>
          <p:txBody>
            <a:bodyPr wrap="square" rtlCol="0">
              <a:spAutoFit/>
            </a:bodyPr>
            <a:lstStyle/>
            <a:p>
              <a:r>
                <a:rPr lang="en-US" sz="2800" dirty="0">
                  <a:latin typeface="Bookman Old Style" panose="02050604050505020204" pitchFamily="18" charset="0"/>
                </a:rPr>
                <a:t>Rohan </a:t>
              </a:r>
              <a:r>
                <a:rPr lang="en-US" sz="2800" dirty="0" err="1">
                  <a:latin typeface="Bookman Old Style" panose="02050604050505020204" pitchFamily="18" charset="0"/>
                </a:rPr>
                <a:t>Koundinya</a:t>
              </a:r>
              <a:endParaRPr lang="en-US" sz="2800" dirty="0">
                <a:latin typeface="Bookman Old Style" panose="02050604050505020204" pitchFamily="18" charset="0"/>
              </a:endParaRPr>
            </a:p>
          </p:txBody>
        </p:sp>
        <p:sp>
          <p:nvSpPr>
            <p:cNvPr id="10" name="TextBox 9">
              <a:extLst>
                <a:ext uri="{FF2B5EF4-FFF2-40B4-BE49-F238E27FC236}">
                  <a16:creationId xmlns:a16="http://schemas.microsoft.com/office/drawing/2014/main" id="{0B3E582A-937E-6A67-F53E-B1135CD012E0}"/>
                </a:ext>
              </a:extLst>
            </p:cNvPr>
            <p:cNvSpPr txBox="1"/>
            <p:nvPr/>
          </p:nvSpPr>
          <p:spPr>
            <a:xfrm>
              <a:off x="6197851" y="6970326"/>
              <a:ext cx="2287765" cy="523220"/>
            </a:xfrm>
            <a:prstGeom prst="rect">
              <a:avLst/>
            </a:prstGeom>
            <a:noFill/>
          </p:spPr>
          <p:txBody>
            <a:bodyPr wrap="square" rtlCol="0">
              <a:spAutoFit/>
            </a:bodyPr>
            <a:lstStyle/>
            <a:p>
              <a:r>
                <a:rPr lang="en-US" sz="2800" dirty="0"/>
                <a:t>2310030010</a:t>
              </a:r>
            </a:p>
          </p:txBody>
        </p:sp>
      </p:grpSp>
      <p:grpSp>
        <p:nvGrpSpPr>
          <p:cNvPr id="17" name="Group 16">
            <a:extLst>
              <a:ext uri="{FF2B5EF4-FFF2-40B4-BE49-F238E27FC236}">
                <a16:creationId xmlns:a16="http://schemas.microsoft.com/office/drawing/2014/main" id="{524E34CE-1A38-17B5-DD5E-44CCC5D31214}"/>
              </a:ext>
            </a:extLst>
          </p:cNvPr>
          <p:cNvGrpSpPr/>
          <p:nvPr/>
        </p:nvGrpSpPr>
        <p:grpSpPr>
          <a:xfrm>
            <a:off x="11446316" y="6563764"/>
            <a:ext cx="2992582" cy="918699"/>
            <a:chOff x="11446316" y="6563764"/>
            <a:chExt cx="2992582" cy="918699"/>
          </a:xfrm>
        </p:grpSpPr>
        <p:sp>
          <p:nvSpPr>
            <p:cNvPr id="7" name="TextBox 6">
              <a:extLst>
                <a:ext uri="{FF2B5EF4-FFF2-40B4-BE49-F238E27FC236}">
                  <a16:creationId xmlns:a16="http://schemas.microsoft.com/office/drawing/2014/main" id="{F39976DA-09BA-3D09-B928-76B914B9C76C}"/>
                </a:ext>
              </a:extLst>
            </p:cNvPr>
            <p:cNvSpPr txBox="1"/>
            <p:nvPr/>
          </p:nvSpPr>
          <p:spPr>
            <a:xfrm>
              <a:off x="11446316" y="6563764"/>
              <a:ext cx="2992582" cy="523220"/>
            </a:xfrm>
            <a:prstGeom prst="rect">
              <a:avLst/>
            </a:prstGeom>
            <a:noFill/>
          </p:spPr>
          <p:txBody>
            <a:bodyPr wrap="square" rtlCol="0">
              <a:spAutoFit/>
            </a:bodyPr>
            <a:lstStyle/>
            <a:p>
              <a:r>
                <a:rPr lang="en-US" sz="2800" dirty="0">
                  <a:latin typeface="Bookman Old Style" panose="02050604050505020204" pitchFamily="18" charset="0"/>
                </a:rPr>
                <a:t>Bharath Kalyan</a:t>
              </a:r>
            </a:p>
          </p:txBody>
        </p:sp>
        <p:sp>
          <p:nvSpPr>
            <p:cNvPr id="12" name="TextBox 11">
              <a:extLst>
                <a:ext uri="{FF2B5EF4-FFF2-40B4-BE49-F238E27FC236}">
                  <a16:creationId xmlns:a16="http://schemas.microsoft.com/office/drawing/2014/main" id="{2D83AC1D-645D-69E6-A36F-3D480A983F1B}"/>
                </a:ext>
              </a:extLst>
            </p:cNvPr>
            <p:cNvSpPr txBox="1"/>
            <p:nvPr/>
          </p:nvSpPr>
          <p:spPr>
            <a:xfrm>
              <a:off x="11815971" y="6959243"/>
              <a:ext cx="2422696" cy="523220"/>
            </a:xfrm>
            <a:prstGeom prst="rect">
              <a:avLst/>
            </a:prstGeom>
            <a:noFill/>
          </p:spPr>
          <p:txBody>
            <a:bodyPr wrap="square" rtlCol="0">
              <a:spAutoFit/>
            </a:bodyPr>
            <a:lstStyle/>
            <a:p>
              <a:r>
                <a:rPr lang="en-US" sz="2800" dirty="0"/>
                <a:t>2310030049</a:t>
              </a:r>
            </a:p>
          </p:txBody>
        </p:sp>
      </p:grpSp>
    </p:spTree>
    <p:extLst>
      <p:ext uri="{BB962C8B-B14F-4D97-AF65-F5344CB8AC3E}">
        <p14:creationId xmlns:p14="http://schemas.microsoft.com/office/powerpoint/2010/main" val="3482824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00" fill="hold"/>
                                        <p:tgtEl>
                                          <p:spTgt spid="3"/>
                                        </p:tgtEl>
                                      </p:cBhvr>
                                    </p:cmd>
                                  </p:childTnLst>
                                </p:cTn>
                              </p:par>
                              <p:par>
                                <p:cTn id="7" presetID="1" presetClass="mediacall" presetSubtype="0" fill="hold" nodeType="withEffect">
                                  <p:stCondLst>
                                    <p:cond delay="0"/>
                                  </p:stCondLst>
                                  <p:childTnLst>
                                    <p:cmd type="call" cmd="playFrom(0.0)">
                                      <p:cBhvr>
                                        <p:cTn id="8" dur="3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3"/>
                </p:tgtEl>
              </p:cMediaNode>
            </p:video>
            <p:video>
              <p:cMediaNode vol="80000">
                <p:cTn id="10"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design.mp4">
            <a:hlinkClick r:id="" action="ppaction://media"/>
            <a:extLst>
              <a:ext uri="{FF2B5EF4-FFF2-40B4-BE49-F238E27FC236}">
                <a16:creationId xmlns:a16="http://schemas.microsoft.com/office/drawing/2014/main" id="{E9334D93-9558-7C4A-8168-23D9955B421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1208" b="28782"/>
          <a:stretch/>
        </p:blipFill>
        <p:spPr>
          <a:xfrm>
            <a:off x="-8238496" y="-4780347"/>
            <a:ext cx="4284617" cy="2142722"/>
          </a:xfrm>
          <a:prstGeom prst="rect">
            <a:avLst/>
          </a:prstGeom>
        </p:spPr>
      </p:pic>
      <p:pic>
        <p:nvPicPr>
          <p:cNvPr id="2" name="Untitled design-2">
            <a:hlinkClick r:id="" action="ppaction://media"/>
            <a:extLst>
              <a:ext uri="{FF2B5EF4-FFF2-40B4-BE49-F238E27FC236}">
                <a16:creationId xmlns:a16="http://schemas.microsoft.com/office/drawing/2014/main" id="{E02B5C22-B0FE-3FF6-20D2-5781E9F5E7A7}"/>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6"/>
          <a:srcRect t="21323" b="21546"/>
          <a:stretch/>
        </p:blipFill>
        <p:spPr>
          <a:xfrm>
            <a:off x="17722117" y="-4540258"/>
            <a:ext cx="2910072" cy="1662544"/>
          </a:xfrm>
          <a:prstGeom prst="rect">
            <a:avLst/>
          </a:prstGeom>
        </p:spPr>
      </p:pic>
      <p:sp>
        <p:nvSpPr>
          <p:cNvPr id="9" name="TextBox 8">
            <a:extLst>
              <a:ext uri="{FF2B5EF4-FFF2-40B4-BE49-F238E27FC236}">
                <a16:creationId xmlns:a16="http://schemas.microsoft.com/office/drawing/2014/main" id="{0BA5BF24-0EBD-D32E-2894-2C57DAE5B95F}"/>
              </a:ext>
            </a:extLst>
          </p:cNvPr>
          <p:cNvSpPr txBox="1"/>
          <p:nvPr/>
        </p:nvSpPr>
        <p:spPr>
          <a:xfrm>
            <a:off x="-6096187" y="2163763"/>
            <a:ext cx="8013470" cy="3477875"/>
          </a:xfrm>
          <a:prstGeom prst="rect">
            <a:avLst/>
          </a:prstGeom>
          <a:noFill/>
        </p:spPr>
        <p:txBody>
          <a:bodyPr wrap="square" rtlCol="0">
            <a:spAutoFit/>
          </a:bodyPr>
          <a:lstStyle/>
          <a:p>
            <a:r>
              <a:rPr lang="en-US" sz="22000" dirty="0">
                <a:latin typeface="Sinhala MN" pitchFamily="2" charset="0"/>
              </a:rPr>
              <a:t>AI</a:t>
            </a:r>
          </a:p>
        </p:txBody>
      </p:sp>
      <p:sp>
        <p:nvSpPr>
          <p:cNvPr id="11" name="TextBox 10">
            <a:extLst>
              <a:ext uri="{FF2B5EF4-FFF2-40B4-BE49-F238E27FC236}">
                <a16:creationId xmlns:a16="http://schemas.microsoft.com/office/drawing/2014/main" id="{07857FBF-F72D-8F5F-AFD8-B82E2556E6B9}"/>
              </a:ext>
            </a:extLst>
          </p:cNvPr>
          <p:cNvSpPr txBox="1"/>
          <p:nvPr/>
        </p:nvSpPr>
        <p:spPr>
          <a:xfrm>
            <a:off x="4378036" y="10949688"/>
            <a:ext cx="7872152" cy="400110"/>
          </a:xfrm>
          <a:prstGeom prst="rect">
            <a:avLst/>
          </a:prstGeom>
          <a:noFill/>
        </p:spPr>
        <p:txBody>
          <a:bodyPr wrap="square">
            <a:spAutoFit/>
          </a:bodyPr>
          <a:lstStyle/>
          <a:p>
            <a:r>
              <a:rPr lang="en-US" sz="2000" b="0" i="0" u="none" strike="noStrike" dirty="0">
                <a:solidFill>
                  <a:srgbClr val="000000"/>
                </a:solidFill>
                <a:effectLst/>
                <a:latin typeface="arial" panose="020B0604020202020204" pitchFamily="34" charset="0"/>
              </a:rPr>
              <a:t>ARTIFICIAL INTELLIGENCE AND MACHINE LEARNING</a:t>
            </a:r>
            <a:endParaRPr lang="en-US" sz="2000" dirty="0"/>
          </a:p>
        </p:txBody>
      </p:sp>
      <p:sp>
        <p:nvSpPr>
          <p:cNvPr id="13" name="TextBox 12">
            <a:extLst>
              <a:ext uri="{FF2B5EF4-FFF2-40B4-BE49-F238E27FC236}">
                <a16:creationId xmlns:a16="http://schemas.microsoft.com/office/drawing/2014/main" id="{5C1DD43C-BEC4-110C-8F74-46A51777C3B1}"/>
              </a:ext>
            </a:extLst>
          </p:cNvPr>
          <p:cNvSpPr txBox="1"/>
          <p:nvPr/>
        </p:nvSpPr>
        <p:spPr>
          <a:xfrm>
            <a:off x="5341214" y="-3176234"/>
            <a:ext cx="7622770" cy="538609"/>
          </a:xfrm>
          <a:prstGeom prst="rect">
            <a:avLst/>
          </a:prstGeom>
          <a:noFill/>
        </p:spPr>
        <p:txBody>
          <a:bodyPr wrap="square">
            <a:spAutoFit/>
          </a:bodyPr>
          <a:lstStyle/>
          <a:p>
            <a:r>
              <a:rPr lang="en-US" sz="2900" b="0" i="0" u="none" strike="noStrike" dirty="0">
                <a:solidFill>
                  <a:srgbClr val="000000"/>
                </a:solidFill>
                <a:effectLst/>
                <a:latin typeface="arial" panose="020B0604020202020204" pitchFamily="34" charset="0"/>
              </a:rPr>
              <a:t>23AD2001O</a:t>
            </a:r>
            <a:endParaRPr lang="en-US" sz="2900" dirty="0"/>
          </a:p>
        </p:txBody>
      </p:sp>
      <p:sp>
        <p:nvSpPr>
          <p:cNvPr id="5" name="TextBox 4">
            <a:extLst>
              <a:ext uri="{FF2B5EF4-FFF2-40B4-BE49-F238E27FC236}">
                <a16:creationId xmlns:a16="http://schemas.microsoft.com/office/drawing/2014/main" id="{D4C5FC11-2D36-7C13-9D20-BFA213B6AB31}"/>
              </a:ext>
            </a:extLst>
          </p:cNvPr>
          <p:cNvSpPr txBox="1"/>
          <p:nvPr/>
        </p:nvSpPr>
        <p:spPr>
          <a:xfrm>
            <a:off x="15947371" y="2144684"/>
            <a:ext cx="8013470" cy="3477875"/>
          </a:xfrm>
          <a:prstGeom prst="rect">
            <a:avLst/>
          </a:prstGeom>
          <a:noFill/>
        </p:spPr>
        <p:txBody>
          <a:bodyPr wrap="square" rtlCol="0">
            <a:spAutoFit/>
          </a:bodyPr>
          <a:lstStyle/>
          <a:p>
            <a:r>
              <a:rPr lang="en-US" sz="22000" dirty="0">
                <a:latin typeface="Sinhala MN" pitchFamily="2" charset="0"/>
              </a:rPr>
              <a:t>ML</a:t>
            </a:r>
          </a:p>
        </p:txBody>
      </p:sp>
      <p:pic>
        <p:nvPicPr>
          <p:cNvPr id="6" name="Image 0" descr="preencoded.png">
            <a:extLst>
              <a:ext uri="{FF2B5EF4-FFF2-40B4-BE49-F238E27FC236}">
                <a16:creationId xmlns:a16="http://schemas.microsoft.com/office/drawing/2014/main" id="{ED02AE13-8C27-26FD-AABB-9059849FB61B}"/>
              </a:ext>
            </a:extLst>
          </p:cNvPr>
          <p:cNvPicPr>
            <a:picLocks noChangeAspect="1"/>
          </p:cNvPicPr>
          <p:nvPr/>
        </p:nvPicPr>
        <p:blipFill>
          <a:blip r:embed="rId7"/>
          <a:stretch>
            <a:fillRect/>
          </a:stretch>
        </p:blipFill>
        <p:spPr>
          <a:xfrm>
            <a:off x="9144000" y="0"/>
            <a:ext cx="5486400" cy="8229600"/>
          </a:xfrm>
          <a:prstGeom prst="rect">
            <a:avLst/>
          </a:prstGeom>
        </p:spPr>
      </p:pic>
      <p:sp>
        <p:nvSpPr>
          <p:cNvPr id="8" name="Text 0">
            <a:extLst>
              <a:ext uri="{FF2B5EF4-FFF2-40B4-BE49-F238E27FC236}">
                <a16:creationId xmlns:a16="http://schemas.microsoft.com/office/drawing/2014/main" id="{B726C81E-64B1-3145-27D8-F1C983E139BC}"/>
              </a:ext>
            </a:extLst>
          </p:cNvPr>
          <p:cNvSpPr/>
          <p:nvPr/>
        </p:nvSpPr>
        <p:spPr>
          <a:xfrm>
            <a:off x="7937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Database Design for Analyzing 911 Call Data</a:t>
            </a:r>
            <a:endParaRPr lang="en-US" sz="4450" dirty="0"/>
          </a:p>
        </p:txBody>
      </p:sp>
      <p:sp>
        <p:nvSpPr>
          <p:cNvPr id="10" name="Text 1">
            <a:extLst>
              <a:ext uri="{FF2B5EF4-FFF2-40B4-BE49-F238E27FC236}">
                <a16:creationId xmlns:a16="http://schemas.microsoft.com/office/drawing/2014/main" id="{ED9F552B-07AE-8388-E5C9-87F3D4763D72}"/>
              </a:ext>
            </a:extLst>
          </p:cNvPr>
          <p:cNvSpPr/>
          <p:nvPr/>
        </p:nvSpPr>
        <p:spPr>
          <a:xfrm>
            <a:off x="793790" y="3941802"/>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We will explore the critical importance of 911 call data analysis for enhancing public safety and emergency response. We'll delve into database design considerations, from understanding the data structure to implementing robust security measures.</a:t>
            </a:r>
            <a:endParaRPr lang="en-US" sz="1750" dirty="0"/>
          </a:p>
        </p:txBody>
      </p:sp>
    </p:spTree>
    <p:extLst>
      <p:ext uri="{BB962C8B-B14F-4D97-AF65-F5344CB8AC3E}">
        <p14:creationId xmlns:p14="http://schemas.microsoft.com/office/powerpoint/2010/main" val="4066135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00" fill="hold"/>
                                        <p:tgtEl>
                                          <p:spTgt spid="3"/>
                                        </p:tgtEl>
                                      </p:cBhvr>
                                    </p:cmd>
                                  </p:childTnLst>
                                </p:cTn>
                              </p:par>
                              <p:par>
                                <p:cTn id="7" presetID="1" presetClass="mediacall" presetSubtype="0" fill="hold" nodeType="withEffect">
                                  <p:stCondLst>
                                    <p:cond delay="0"/>
                                  </p:stCondLst>
                                  <p:childTnLst>
                                    <p:cmd type="call" cmd="playFrom(0.0)">
                                      <p:cBhvr>
                                        <p:cTn id="8" dur="3500" fill="hold"/>
                                        <p:tgtEl>
                                          <p:spTgt spid="2"/>
                                        </p:tgtEl>
                                      </p:cBhvr>
                                    </p:cmd>
                                  </p:childTnLst>
                                </p:cTn>
                              </p:par>
                              <p:par>
                                <p:cTn id="9" presetID="1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p:tgtEl>
                                          <p:spTgt spid="9"/>
                                        </p:tgtEl>
                                        <p:attrNameLst>
                                          <p:attrName>ppt_x</p:attrName>
                                        </p:attrNameLst>
                                      </p:cBhvr>
                                      <p:tavLst>
                                        <p:tav tm="0">
                                          <p:val>
                                            <p:strVal val="#ppt_x-#ppt_w*1.125000"/>
                                          </p:val>
                                        </p:tav>
                                        <p:tav tm="100000">
                                          <p:val>
                                            <p:strVal val="#ppt_x"/>
                                          </p:val>
                                        </p:tav>
                                      </p:tavLst>
                                    </p:anim>
                                    <p:animEffect transition="in" filter="wipe(right)">
                                      <p:cBhvr>
                                        <p:cTn id="12" dur="500"/>
                                        <p:tgtEl>
                                          <p:spTgt spid="9"/>
                                        </p:tgtEl>
                                      </p:cBhvr>
                                    </p:animEffect>
                                  </p:childTnLst>
                                </p:cTn>
                              </p:par>
                              <p:par>
                                <p:cTn id="13" presetID="3" presetClass="emph" presetSubtype="2" fill="hold" nodeType="withEffect">
                                  <p:stCondLst>
                                    <p:cond delay="0"/>
                                  </p:stCondLst>
                                  <p:childTnLst>
                                    <p:animClr clrSpc="rgb" dir="cw">
                                      <p:cBhvr override="childStyle">
                                        <p:cTn id="14" dur="2000" fill="hold"/>
                                        <p:tgtEl>
                                          <p:spTgt spid="9">
                                            <p:txEl>
                                              <p:pRg st="0" end="0"/>
                                            </p:txEl>
                                          </p:spTgt>
                                        </p:tgtEl>
                                        <p:attrNameLst>
                                          <p:attrName>style.color</p:attrName>
                                        </p:attrNameLst>
                                      </p:cBhvr>
                                      <p:to>
                                        <a:schemeClr val="accent2"/>
                                      </p:to>
                                    </p:animClr>
                                  </p:childTnLst>
                                </p:cTn>
                              </p:par>
                              <p:par>
                                <p:cTn id="15" presetID="12" presetClass="entr" presetSubtype="8"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p:tgtEl>
                                          <p:spTgt spid="5"/>
                                        </p:tgtEl>
                                        <p:attrNameLst>
                                          <p:attrName>ppt_x</p:attrName>
                                        </p:attrNameLst>
                                      </p:cBhvr>
                                      <p:tavLst>
                                        <p:tav tm="0">
                                          <p:val>
                                            <p:strVal val="#ppt_x-#ppt_w*1.125000"/>
                                          </p:val>
                                        </p:tav>
                                        <p:tav tm="100000">
                                          <p:val>
                                            <p:strVal val="#ppt_x"/>
                                          </p:val>
                                        </p:tav>
                                      </p:tavLst>
                                    </p:anim>
                                    <p:animEffect transition="in" filter="wipe(right)">
                                      <p:cBhvr>
                                        <p:cTn id="18" dur="500"/>
                                        <p:tgtEl>
                                          <p:spTgt spid="5"/>
                                        </p:tgtEl>
                                      </p:cBhvr>
                                    </p:animEffect>
                                  </p:childTnLst>
                                </p:cTn>
                              </p:par>
                              <p:par>
                                <p:cTn id="19" presetID="3" presetClass="emph" presetSubtype="2" fill="hold" nodeType="withEffect">
                                  <p:stCondLst>
                                    <p:cond delay="0"/>
                                  </p:stCondLst>
                                  <p:childTnLst>
                                    <p:animClr clrSpc="rgb" dir="cw">
                                      <p:cBhvr override="childStyle">
                                        <p:cTn id="20" dur="2000" fill="hold"/>
                                        <p:tgtEl>
                                          <p:spTgt spid="5">
                                            <p:txEl>
                                              <p:pRg st="0" end="0"/>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3"/>
                </p:tgtEl>
              </p:cMediaNode>
            </p:video>
            <p:video>
              <p:cMediaNode vol="80000">
                <p:cTn id="22" fill="hold" display="0">
                  <p:stCondLst>
                    <p:cond delay="indefinite"/>
                  </p:stCondLst>
                </p:cTn>
                <p:tgtEl>
                  <p:spTgt spid="2"/>
                </p:tgtEl>
              </p:cMediaNode>
            </p:video>
          </p:childTnLst>
        </p:cTn>
      </p:par>
    </p:tnLst>
    <p:bldLst>
      <p:bldP spid="9"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Database Design for Analyzing 911 Call Data</a:t>
            </a:r>
            <a:endParaRPr lang="en-US" sz="4450" dirty="0"/>
          </a:p>
        </p:txBody>
      </p:sp>
      <p:sp>
        <p:nvSpPr>
          <p:cNvPr id="4" name="Text 1"/>
          <p:cNvSpPr/>
          <p:nvPr/>
        </p:nvSpPr>
        <p:spPr>
          <a:xfrm>
            <a:off x="793790" y="3941802"/>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We will explore the critical importance of 911 call data analysis for enhancing public safety and emergency response. We'll delve into database design considerations, from understanding the data structure to implementing robust security measures.</a:t>
            </a:r>
            <a:endParaRPr lang="en-US" sz="1750" dirty="0"/>
          </a:p>
        </p:txBody>
      </p:sp>
    </p:spTree>
    <p:extLst>
      <p:ext uri="{BB962C8B-B14F-4D97-AF65-F5344CB8AC3E}">
        <p14:creationId xmlns:p14="http://schemas.microsoft.com/office/powerpoint/2010/main" val="161771161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45444"/>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Introduction: Importance of 911 Call Data Analysis</a:t>
            </a:r>
            <a:endParaRPr lang="en-US" sz="4450" dirty="0"/>
          </a:p>
        </p:txBody>
      </p:sp>
      <p:sp>
        <p:nvSpPr>
          <p:cNvPr id="3" name="Text 1"/>
          <p:cNvSpPr/>
          <p:nvPr/>
        </p:nvSpPr>
        <p:spPr>
          <a:xfrm>
            <a:off x="793790" y="362997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Insights into Trends</a:t>
            </a:r>
            <a:endParaRPr lang="en-US" sz="2200" dirty="0"/>
          </a:p>
        </p:txBody>
      </p:sp>
      <p:sp>
        <p:nvSpPr>
          <p:cNvPr id="4" name="Text 2"/>
          <p:cNvSpPr/>
          <p:nvPr/>
        </p:nvSpPr>
        <p:spPr>
          <a:xfrm>
            <a:off x="793790" y="4211122"/>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Analyzing 911 calls helps identify crime hotspots, patterns of violence, and common emergency situations, providing valuable insights for prevention and resource allocation.</a:t>
            </a:r>
            <a:endParaRPr lang="en-US" sz="1750" dirty="0"/>
          </a:p>
        </p:txBody>
      </p:sp>
      <p:sp>
        <p:nvSpPr>
          <p:cNvPr id="5" name="Text 3"/>
          <p:cNvSpPr/>
          <p:nvPr/>
        </p:nvSpPr>
        <p:spPr>
          <a:xfrm>
            <a:off x="5332928" y="3629978"/>
            <a:ext cx="3633668"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Improved Response Times</a:t>
            </a:r>
            <a:endParaRPr lang="en-US" sz="2200" dirty="0"/>
          </a:p>
        </p:txBody>
      </p:sp>
      <p:sp>
        <p:nvSpPr>
          <p:cNvPr id="6" name="Text 4"/>
          <p:cNvSpPr/>
          <p:nvPr/>
        </p:nvSpPr>
        <p:spPr>
          <a:xfrm>
            <a:off x="5332928" y="4211122"/>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Optimizing response times is crucial in emergencies. Data analysis can reveal potential delays, identify bottlenecks, and optimize dispatch strategies.</a:t>
            </a:r>
            <a:endParaRPr lang="en-US" sz="1750" dirty="0"/>
          </a:p>
        </p:txBody>
      </p:sp>
      <p:sp>
        <p:nvSpPr>
          <p:cNvPr id="7" name="Text 5"/>
          <p:cNvSpPr/>
          <p:nvPr/>
        </p:nvSpPr>
        <p:spPr>
          <a:xfrm>
            <a:off x="9872067" y="3629978"/>
            <a:ext cx="3978116" cy="708660"/>
          </a:xfrm>
          <a:prstGeom prst="rect">
            <a:avLst/>
          </a:prstGeom>
          <a:noFill/>
          <a:ln/>
        </p:spPr>
        <p:txBody>
          <a:bodyPr wrap="squar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Data-Driven Decision-Making</a:t>
            </a:r>
            <a:endParaRPr lang="en-US" sz="2200" dirty="0"/>
          </a:p>
        </p:txBody>
      </p:sp>
      <p:sp>
        <p:nvSpPr>
          <p:cNvPr id="8" name="Text 6"/>
          <p:cNvSpPr/>
          <p:nvPr/>
        </p:nvSpPr>
        <p:spPr>
          <a:xfrm>
            <a:off x="9872067" y="4565452"/>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Analyzing 911 calls informs public safety initiatives, resource deployment, and policy decisions, leading to better-informed and proactive responses.</a:t>
            </a:r>
            <a:endParaRPr lang="en-US" sz="1750" dirty="0"/>
          </a:p>
        </p:txBody>
      </p:sp>
      <p:sp>
        <p:nvSpPr>
          <p:cNvPr id="9" name="Rectangle 8">
            <a:extLst>
              <a:ext uri="{FF2B5EF4-FFF2-40B4-BE49-F238E27FC236}">
                <a16:creationId xmlns:a16="http://schemas.microsoft.com/office/drawing/2014/main" id="{6BD60F9A-2F38-4249-BF30-126CEE50A9CD}"/>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5069" y="613410"/>
            <a:ext cx="7586663" cy="1390650"/>
          </a:xfrm>
          <a:prstGeom prst="rect">
            <a:avLst/>
          </a:prstGeom>
          <a:noFill/>
          <a:ln/>
        </p:spPr>
        <p:txBody>
          <a:bodyPr wrap="square" lIns="0" tIns="0" rIns="0" bIns="0" rtlCol="0" anchor="t"/>
          <a:lstStyle/>
          <a:p>
            <a:pPr marL="0" indent="0">
              <a:lnSpc>
                <a:spcPts val="5450"/>
              </a:lnSpc>
              <a:buNone/>
            </a:pPr>
            <a:r>
              <a:rPr lang="en-US" sz="4350" dirty="0">
                <a:solidFill>
                  <a:srgbClr val="F2E782"/>
                </a:solidFill>
                <a:latin typeface="Prata" pitchFamily="34" charset="0"/>
                <a:ea typeface="Prata" pitchFamily="34" charset="-122"/>
                <a:cs typeface="Prata" pitchFamily="34" charset="-120"/>
              </a:rPr>
              <a:t>Understanding the 911 Call Data Structure</a:t>
            </a:r>
            <a:endParaRPr lang="en-US" sz="4350" dirty="0"/>
          </a:p>
        </p:txBody>
      </p:sp>
      <p:sp>
        <p:nvSpPr>
          <p:cNvPr id="4" name="Shape 1"/>
          <p:cNvSpPr/>
          <p:nvPr/>
        </p:nvSpPr>
        <p:spPr>
          <a:xfrm>
            <a:off x="6265069" y="2337792"/>
            <a:ext cx="3682127" cy="2349937"/>
          </a:xfrm>
          <a:prstGeom prst="roundRect">
            <a:avLst>
              <a:gd name="adj" fmla="val 1420"/>
            </a:avLst>
          </a:prstGeom>
          <a:solidFill>
            <a:srgbClr val="3A3B3C"/>
          </a:solidFill>
          <a:ln/>
        </p:spPr>
        <p:txBody>
          <a:bodyPr/>
          <a:lstStyle/>
          <a:p>
            <a:endParaRPr lang="en-US"/>
          </a:p>
        </p:txBody>
      </p:sp>
      <p:sp>
        <p:nvSpPr>
          <p:cNvPr id="5" name="Text 2"/>
          <p:cNvSpPr/>
          <p:nvPr/>
        </p:nvSpPr>
        <p:spPr>
          <a:xfrm>
            <a:off x="6487478" y="2560201"/>
            <a:ext cx="2781181" cy="347663"/>
          </a:xfrm>
          <a:prstGeom prst="rect">
            <a:avLst/>
          </a:prstGeom>
          <a:noFill/>
          <a:ln/>
        </p:spPr>
        <p:txBody>
          <a:bodyPr wrap="none" lIns="0" tIns="0" rIns="0" bIns="0" rtlCol="0" anchor="t"/>
          <a:lstStyle/>
          <a:p>
            <a:pPr marL="0" indent="0">
              <a:lnSpc>
                <a:spcPts val="2700"/>
              </a:lnSpc>
              <a:buNone/>
            </a:pPr>
            <a:r>
              <a:rPr lang="en-US" sz="2150" dirty="0">
                <a:solidFill>
                  <a:srgbClr val="CFCBBF"/>
                </a:solidFill>
                <a:latin typeface="Prata" pitchFamily="34" charset="0"/>
                <a:ea typeface="Prata" pitchFamily="34" charset="-122"/>
                <a:cs typeface="Prata" pitchFamily="34" charset="-120"/>
              </a:rPr>
              <a:t>Call Details</a:t>
            </a:r>
            <a:endParaRPr lang="en-US" sz="2150" dirty="0"/>
          </a:p>
        </p:txBody>
      </p:sp>
      <p:sp>
        <p:nvSpPr>
          <p:cNvPr id="6" name="Text 3"/>
          <p:cNvSpPr/>
          <p:nvPr/>
        </p:nvSpPr>
        <p:spPr>
          <a:xfrm>
            <a:off x="6487478" y="3041333"/>
            <a:ext cx="3237309" cy="1423988"/>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Call timestamp, location, caller's information, nature of emergency, and any relevant details about the incident.</a:t>
            </a:r>
            <a:endParaRPr lang="en-US" sz="1750" dirty="0"/>
          </a:p>
        </p:txBody>
      </p:sp>
      <p:sp>
        <p:nvSpPr>
          <p:cNvPr id="7" name="Shape 4"/>
          <p:cNvSpPr/>
          <p:nvPr/>
        </p:nvSpPr>
        <p:spPr>
          <a:xfrm>
            <a:off x="10169604" y="2337792"/>
            <a:ext cx="3682127" cy="2349937"/>
          </a:xfrm>
          <a:prstGeom prst="roundRect">
            <a:avLst>
              <a:gd name="adj" fmla="val 1420"/>
            </a:avLst>
          </a:prstGeom>
          <a:solidFill>
            <a:srgbClr val="3A3B3C"/>
          </a:solidFill>
          <a:ln/>
        </p:spPr>
        <p:txBody>
          <a:bodyPr/>
          <a:lstStyle/>
          <a:p>
            <a:endParaRPr lang="en-US"/>
          </a:p>
        </p:txBody>
      </p:sp>
      <p:sp>
        <p:nvSpPr>
          <p:cNvPr id="8" name="Text 5"/>
          <p:cNvSpPr/>
          <p:nvPr/>
        </p:nvSpPr>
        <p:spPr>
          <a:xfrm>
            <a:off x="10392013" y="2560201"/>
            <a:ext cx="2871311" cy="347663"/>
          </a:xfrm>
          <a:prstGeom prst="rect">
            <a:avLst/>
          </a:prstGeom>
          <a:noFill/>
          <a:ln/>
        </p:spPr>
        <p:txBody>
          <a:bodyPr wrap="none" lIns="0" tIns="0" rIns="0" bIns="0" rtlCol="0" anchor="t"/>
          <a:lstStyle/>
          <a:p>
            <a:pPr marL="0" indent="0">
              <a:lnSpc>
                <a:spcPts val="2700"/>
              </a:lnSpc>
              <a:buNone/>
            </a:pPr>
            <a:r>
              <a:rPr lang="en-US" sz="2150" dirty="0">
                <a:solidFill>
                  <a:srgbClr val="CFCBBF"/>
                </a:solidFill>
                <a:latin typeface="Prata" pitchFamily="34" charset="0"/>
                <a:ea typeface="Prata" pitchFamily="34" charset="-122"/>
                <a:cs typeface="Prata" pitchFamily="34" charset="-120"/>
              </a:rPr>
              <a:t>Dispatch Information</a:t>
            </a:r>
            <a:endParaRPr lang="en-US" sz="2150" dirty="0"/>
          </a:p>
        </p:txBody>
      </p:sp>
      <p:sp>
        <p:nvSpPr>
          <p:cNvPr id="9" name="Text 6"/>
          <p:cNvSpPr/>
          <p:nvPr/>
        </p:nvSpPr>
        <p:spPr>
          <a:xfrm>
            <a:off x="10392013" y="3041333"/>
            <a:ext cx="3237309" cy="1423988"/>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Dispatcher's notes, response units assigned, time of dispatch, arrival time, and other critical response details.</a:t>
            </a:r>
            <a:endParaRPr lang="en-US" sz="1750" dirty="0"/>
          </a:p>
        </p:txBody>
      </p:sp>
      <p:sp>
        <p:nvSpPr>
          <p:cNvPr id="10" name="Shape 7"/>
          <p:cNvSpPr/>
          <p:nvPr/>
        </p:nvSpPr>
        <p:spPr>
          <a:xfrm>
            <a:off x="6265069" y="4910138"/>
            <a:ext cx="3682127" cy="2705933"/>
          </a:xfrm>
          <a:prstGeom prst="roundRect">
            <a:avLst>
              <a:gd name="adj" fmla="val 1233"/>
            </a:avLst>
          </a:prstGeom>
          <a:solidFill>
            <a:srgbClr val="3A3B3C"/>
          </a:solidFill>
          <a:ln/>
        </p:spPr>
        <p:txBody>
          <a:bodyPr/>
          <a:lstStyle/>
          <a:p>
            <a:endParaRPr lang="en-US"/>
          </a:p>
        </p:txBody>
      </p:sp>
      <p:sp>
        <p:nvSpPr>
          <p:cNvPr id="11" name="Text 8"/>
          <p:cNvSpPr/>
          <p:nvPr/>
        </p:nvSpPr>
        <p:spPr>
          <a:xfrm>
            <a:off x="6487478" y="5132546"/>
            <a:ext cx="2781181" cy="347663"/>
          </a:xfrm>
          <a:prstGeom prst="rect">
            <a:avLst/>
          </a:prstGeom>
          <a:noFill/>
          <a:ln/>
        </p:spPr>
        <p:txBody>
          <a:bodyPr wrap="none" lIns="0" tIns="0" rIns="0" bIns="0" rtlCol="0" anchor="t"/>
          <a:lstStyle/>
          <a:p>
            <a:pPr marL="0" indent="0">
              <a:lnSpc>
                <a:spcPts val="2700"/>
              </a:lnSpc>
              <a:buNone/>
            </a:pPr>
            <a:r>
              <a:rPr lang="en-US" sz="2150" dirty="0">
                <a:solidFill>
                  <a:srgbClr val="CFCBBF"/>
                </a:solidFill>
                <a:latin typeface="Prata" pitchFamily="34" charset="0"/>
                <a:ea typeface="Prata" pitchFamily="34" charset="-122"/>
                <a:cs typeface="Prata" pitchFamily="34" charset="-120"/>
              </a:rPr>
              <a:t>Incident Data</a:t>
            </a:r>
            <a:endParaRPr lang="en-US" sz="2150" dirty="0"/>
          </a:p>
        </p:txBody>
      </p:sp>
      <p:sp>
        <p:nvSpPr>
          <p:cNvPr id="12" name="Text 9"/>
          <p:cNvSpPr/>
          <p:nvPr/>
        </p:nvSpPr>
        <p:spPr>
          <a:xfrm>
            <a:off x="6487478" y="5613678"/>
            <a:ext cx="3237309" cy="177998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Details about the incident, including location, severity, type of incident (fire, medical, crime), and any related information.</a:t>
            </a:r>
            <a:endParaRPr lang="en-US" sz="1750" dirty="0"/>
          </a:p>
        </p:txBody>
      </p:sp>
      <p:sp>
        <p:nvSpPr>
          <p:cNvPr id="13" name="Shape 10"/>
          <p:cNvSpPr/>
          <p:nvPr/>
        </p:nvSpPr>
        <p:spPr>
          <a:xfrm>
            <a:off x="10169604" y="4910138"/>
            <a:ext cx="3682127" cy="2705933"/>
          </a:xfrm>
          <a:prstGeom prst="roundRect">
            <a:avLst>
              <a:gd name="adj" fmla="val 1233"/>
            </a:avLst>
          </a:prstGeom>
          <a:solidFill>
            <a:srgbClr val="3A3B3C"/>
          </a:solidFill>
          <a:ln/>
        </p:spPr>
        <p:txBody>
          <a:bodyPr/>
          <a:lstStyle/>
          <a:p>
            <a:endParaRPr lang="en-US"/>
          </a:p>
        </p:txBody>
      </p:sp>
      <p:sp>
        <p:nvSpPr>
          <p:cNvPr id="14" name="Text 11"/>
          <p:cNvSpPr/>
          <p:nvPr/>
        </p:nvSpPr>
        <p:spPr>
          <a:xfrm>
            <a:off x="10392013" y="5132546"/>
            <a:ext cx="2781181" cy="347663"/>
          </a:xfrm>
          <a:prstGeom prst="rect">
            <a:avLst/>
          </a:prstGeom>
          <a:noFill/>
          <a:ln/>
        </p:spPr>
        <p:txBody>
          <a:bodyPr wrap="none" lIns="0" tIns="0" rIns="0" bIns="0" rtlCol="0" anchor="t"/>
          <a:lstStyle/>
          <a:p>
            <a:pPr marL="0" indent="0">
              <a:lnSpc>
                <a:spcPts val="2700"/>
              </a:lnSpc>
              <a:buNone/>
            </a:pPr>
            <a:r>
              <a:rPr lang="en-US" sz="2150" dirty="0">
                <a:solidFill>
                  <a:srgbClr val="CFCBBF"/>
                </a:solidFill>
                <a:latin typeface="Prata" pitchFamily="34" charset="0"/>
                <a:ea typeface="Prata" pitchFamily="34" charset="-122"/>
                <a:cs typeface="Prata" pitchFamily="34" charset="-120"/>
              </a:rPr>
              <a:t>Follow-Up Data</a:t>
            </a:r>
            <a:endParaRPr lang="en-US" sz="2150" dirty="0"/>
          </a:p>
        </p:txBody>
      </p:sp>
      <p:sp>
        <p:nvSpPr>
          <p:cNvPr id="15" name="Text 12"/>
          <p:cNvSpPr/>
          <p:nvPr/>
        </p:nvSpPr>
        <p:spPr>
          <a:xfrm>
            <a:off x="10392013" y="5613678"/>
            <a:ext cx="3237309" cy="177998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Incident outcome, police reports filed, medical reports generated, and any subsequent investigations conducted.</a:t>
            </a:r>
            <a:endParaRPr lang="en-US" sz="1750" dirty="0"/>
          </a:p>
        </p:txBody>
      </p:sp>
      <p:sp>
        <p:nvSpPr>
          <p:cNvPr id="16" name="Rectangle 15">
            <a:extLst>
              <a:ext uri="{FF2B5EF4-FFF2-40B4-BE49-F238E27FC236}">
                <a16:creationId xmlns:a16="http://schemas.microsoft.com/office/drawing/2014/main" id="{358ADFE3-1023-4C7C-821E-7D8F408DAFCB}"/>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2232" y="560308"/>
            <a:ext cx="10154245" cy="636032"/>
          </a:xfrm>
          <a:prstGeom prst="rect">
            <a:avLst/>
          </a:prstGeom>
          <a:noFill/>
          <a:ln/>
        </p:spPr>
        <p:txBody>
          <a:bodyPr wrap="none" lIns="0" tIns="0" rIns="0" bIns="0" rtlCol="0" anchor="t"/>
          <a:lstStyle/>
          <a:p>
            <a:pPr marL="0" indent="0">
              <a:lnSpc>
                <a:spcPts val="5000"/>
              </a:lnSpc>
              <a:buNone/>
            </a:pPr>
            <a:r>
              <a:rPr lang="en-US" sz="4000" dirty="0">
                <a:solidFill>
                  <a:srgbClr val="F2E782"/>
                </a:solidFill>
                <a:latin typeface="Prata" pitchFamily="34" charset="0"/>
                <a:ea typeface="Prata" pitchFamily="34" charset="-122"/>
                <a:cs typeface="Prata" pitchFamily="34" charset="-120"/>
              </a:rPr>
              <a:t>Identifying Key Entities and Relationships</a:t>
            </a:r>
            <a:endParaRPr lang="en-US" sz="4000" dirty="0"/>
          </a:p>
        </p:txBody>
      </p:sp>
      <p:pic>
        <p:nvPicPr>
          <p:cNvPr id="3" name="Image 0" descr="preencoded.png"/>
          <p:cNvPicPr>
            <a:picLocks noChangeAspect="1"/>
          </p:cNvPicPr>
          <p:nvPr/>
        </p:nvPicPr>
        <p:blipFill>
          <a:blip r:embed="rId3"/>
          <a:stretch>
            <a:fillRect/>
          </a:stretch>
        </p:blipFill>
        <p:spPr>
          <a:xfrm>
            <a:off x="3359944" y="1603296"/>
            <a:ext cx="1307306" cy="1172528"/>
          </a:xfrm>
          <a:prstGeom prst="rect">
            <a:avLst/>
          </a:prstGeom>
        </p:spPr>
      </p:pic>
      <p:sp>
        <p:nvSpPr>
          <p:cNvPr id="4" name="Text 1"/>
          <p:cNvSpPr/>
          <p:nvPr/>
        </p:nvSpPr>
        <p:spPr>
          <a:xfrm>
            <a:off x="3969663" y="2131338"/>
            <a:ext cx="87749" cy="407075"/>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1</a:t>
            </a:r>
            <a:endParaRPr lang="en-US" sz="2000" dirty="0"/>
          </a:p>
        </p:txBody>
      </p:sp>
      <p:sp>
        <p:nvSpPr>
          <p:cNvPr id="5" name="Text 2"/>
          <p:cNvSpPr/>
          <p:nvPr/>
        </p:nvSpPr>
        <p:spPr>
          <a:xfrm>
            <a:off x="4870728" y="1806773"/>
            <a:ext cx="2544008" cy="318016"/>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Call</a:t>
            </a:r>
            <a:endParaRPr lang="en-US" sz="2000" dirty="0"/>
          </a:p>
        </p:txBody>
      </p:sp>
      <p:sp>
        <p:nvSpPr>
          <p:cNvPr id="6" name="Text 3"/>
          <p:cNvSpPr/>
          <p:nvPr/>
        </p:nvSpPr>
        <p:spPr>
          <a:xfrm>
            <a:off x="4870728" y="2246828"/>
            <a:ext cx="4459129" cy="32551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The central entity, representing a single 911 call.</a:t>
            </a:r>
            <a:endParaRPr lang="en-US" sz="1600" dirty="0"/>
          </a:p>
        </p:txBody>
      </p:sp>
      <p:sp>
        <p:nvSpPr>
          <p:cNvPr id="7" name="Shape 4"/>
          <p:cNvSpPr/>
          <p:nvPr/>
        </p:nvSpPr>
        <p:spPr>
          <a:xfrm>
            <a:off x="4718090" y="2791658"/>
            <a:ext cx="9149239" cy="11430"/>
          </a:xfrm>
          <a:prstGeom prst="roundRect">
            <a:avLst>
              <a:gd name="adj" fmla="val 267096"/>
            </a:avLst>
          </a:prstGeom>
          <a:solidFill>
            <a:srgbClr val="535455"/>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2706291" y="2826663"/>
            <a:ext cx="2614732" cy="1172528"/>
          </a:xfrm>
          <a:prstGeom prst="rect">
            <a:avLst/>
          </a:prstGeom>
        </p:spPr>
      </p:pic>
      <p:sp>
        <p:nvSpPr>
          <p:cNvPr id="9" name="Text 5"/>
          <p:cNvSpPr/>
          <p:nvPr/>
        </p:nvSpPr>
        <p:spPr>
          <a:xfrm>
            <a:off x="3935611" y="3209330"/>
            <a:ext cx="155972" cy="407075"/>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2</a:t>
            </a:r>
            <a:endParaRPr lang="en-US" sz="2000" dirty="0"/>
          </a:p>
        </p:txBody>
      </p:sp>
      <p:sp>
        <p:nvSpPr>
          <p:cNvPr id="10" name="Text 6"/>
          <p:cNvSpPr/>
          <p:nvPr/>
        </p:nvSpPr>
        <p:spPr>
          <a:xfrm>
            <a:off x="5524500" y="3030141"/>
            <a:ext cx="2544008" cy="318016"/>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Caller</a:t>
            </a:r>
            <a:endParaRPr lang="en-US" sz="2000" dirty="0"/>
          </a:p>
        </p:txBody>
      </p:sp>
      <p:sp>
        <p:nvSpPr>
          <p:cNvPr id="11" name="Text 7"/>
          <p:cNvSpPr/>
          <p:nvPr/>
        </p:nvSpPr>
        <p:spPr>
          <a:xfrm>
            <a:off x="5524500" y="3470196"/>
            <a:ext cx="4562832" cy="32551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Information about the person who made the call.</a:t>
            </a:r>
            <a:endParaRPr lang="en-US" sz="1600" dirty="0"/>
          </a:p>
        </p:txBody>
      </p:sp>
      <p:sp>
        <p:nvSpPr>
          <p:cNvPr id="12" name="Shape 8"/>
          <p:cNvSpPr/>
          <p:nvPr/>
        </p:nvSpPr>
        <p:spPr>
          <a:xfrm>
            <a:off x="5371862" y="4015026"/>
            <a:ext cx="8495467" cy="11430"/>
          </a:xfrm>
          <a:prstGeom prst="roundRect">
            <a:avLst>
              <a:gd name="adj" fmla="val 267096"/>
            </a:avLst>
          </a:prstGeom>
          <a:solidFill>
            <a:srgbClr val="535455"/>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2052518" y="4050030"/>
            <a:ext cx="3922157" cy="1172528"/>
          </a:xfrm>
          <a:prstGeom prst="rect">
            <a:avLst/>
          </a:prstGeom>
        </p:spPr>
      </p:pic>
      <p:sp>
        <p:nvSpPr>
          <p:cNvPr id="14" name="Text 9"/>
          <p:cNvSpPr/>
          <p:nvPr/>
        </p:nvSpPr>
        <p:spPr>
          <a:xfrm>
            <a:off x="3934658" y="4432697"/>
            <a:ext cx="157758" cy="407075"/>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3</a:t>
            </a:r>
            <a:endParaRPr lang="en-US" sz="2000" dirty="0"/>
          </a:p>
        </p:txBody>
      </p:sp>
      <p:sp>
        <p:nvSpPr>
          <p:cNvPr id="15" name="Text 10"/>
          <p:cNvSpPr/>
          <p:nvPr/>
        </p:nvSpPr>
        <p:spPr>
          <a:xfrm>
            <a:off x="6178153" y="4253508"/>
            <a:ext cx="2544008" cy="318016"/>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Location</a:t>
            </a:r>
            <a:endParaRPr lang="en-US" sz="2000" dirty="0"/>
          </a:p>
        </p:txBody>
      </p:sp>
      <p:sp>
        <p:nvSpPr>
          <p:cNvPr id="16" name="Text 11"/>
          <p:cNvSpPr/>
          <p:nvPr/>
        </p:nvSpPr>
        <p:spPr>
          <a:xfrm>
            <a:off x="6178153" y="4693563"/>
            <a:ext cx="3689628" cy="32551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Coordinates of the emergency location.</a:t>
            </a:r>
            <a:endParaRPr lang="en-US" sz="1600" dirty="0"/>
          </a:p>
        </p:txBody>
      </p:sp>
      <p:sp>
        <p:nvSpPr>
          <p:cNvPr id="17" name="Shape 12"/>
          <p:cNvSpPr/>
          <p:nvPr/>
        </p:nvSpPr>
        <p:spPr>
          <a:xfrm>
            <a:off x="6025515" y="5238393"/>
            <a:ext cx="7841813" cy="11430"/>
          </a:xfrm>
          <a:prstGeom prst="roundRect">
            <a:avLst>
              <a:gd name="adj" fmla="val 267096"/>
            </a:avLst>
          </a:prstGeom>
          <a:solidFill>
            <a:srgbClr val="535455"/>
          </a:solidFill>
          <a:ln/>
        </p:spPr>
        <p:txBody>
          <a:bodyPr/>
          <a:lstStyle/>
          <a:p>
            <a:endParaRPr lang="en-US"/>
          </a:p>
        </p:txBody>
      </p:sp>
      <p:pic>
        <p:nvPicPr>
          <p:cNvPr id="18" name="Image 3" descr="preencoded.png"/>
          <p:cNvPicPr>
            <a:picLocks noChangeAspect="1"/>
          </p:cNvPicPr>
          <p:nvPr/>
        </p:nvPicPr>
        <p:blipFill>
          <a:blip r:embed="rId6"/>
          <a:stretch>
            <a:fillRect/>
          </a:stretch>
        </p:blipFill>
        <p:spPr>
          <a:xfrm>
            <a:off x="1398865" y="5273397"/>
            <a:ext cx="5229463" cy="1172528"/>
          </a:xfrm>
          <a:prstGeom prst="rect">
            <a:avLst/>
          </a:prstGeom>
        </p:spPr>
      </p:pic>
      <p:sp>
        <p:nvSpPr>
          <p:cNvPr id="19" name="Text 13"/>
          <p:cNvSpPr/>
          <p:nvPr/>
        </p:nvSpPr>
        <p:spPr>
          <a:xfrm>
            <a:off x="3939183" y="5656064"/>
            <a:ext cx="148828" cy="407075"/>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4</a:t>
            </a:r>
            <a:endParaRPr lang="en-US" sz="2000" dirty="0"/>
          </a:p>
        </p:txBody>
      </p:sp>
      <p:sp>
        <p:nvSpPr>
          <p:cNvPr id="20" name="Text 14"/>
          <p:cNvSpPr/>
          <p:nvPr/>
        </p:nvSpPr>
        <p:spPr>
          <a:xfrm>
            <a:off x="6831806" y="5476875"/>
            <a:ext cx="2544008" cy="318016"/>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Incident</a:t>
            </a:r>
            <a:endParaRPr lang="en-US" sz="2000" dirty="0"/>
          </a:p>
        </p:txBody>
      </p:sp>
      <p:sp>
        <p:nvSpPr>
          <p:cNvPr id="21" name="Text 15"/>
          <p:cNvSpPr/>
          <p:nvPr/>
        </p:nvSpPr>
        <p:spPr>
          <a:xfrm>
            <a:off x="6831806" y="5916930"/>
            <a:ext cx="3604736" cy="32551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Details about the emergency situation.</a:t>
            </a:r>
            <a:endParaRPr lang="en-US" sz="1600" dirty="0"/>
          </a:p>
        </p:txBody>
      </p:sp>
      <p:sp>
        <p:nvSpPr>
          <p:cNvPr id="22" name="Shape 16"/>
          <p:cNvSpPr/>
          <p:nvPr/>
        </p:nvSpPr>
        <p:spPr>
          <a:xfrm>
            <a:off x="6679168" y="6461760"/>
            <a:ext cx="7188160" cy="11430"/>
          </a:xfrm>
          <a:prstGeom prst="roundRect">
            <a:avLst>
              <a:gd name="adj" fmla="val 267096"/>
            </a:avLst>
          </a:prstGeom>
          <a:solidFill>
            <a:srgbClr val="535455"/>
          </a:solidFill>
          <a:ln/>
        </p:spPr>
        <p:txBody>
          <a:bodyPr/>
          <a:lstStyle/>
          <a:p>
            <a:endParaRPr lang="en-US"/>
          </a:p>
        </p:txBody>
      </p:sp>
      <p:pic>
        <p:nvPicPr>
          <p:cNvPr id="23" name="Image 4" descr="preencoded.png"/>
          <p:cNvPicPr>
            <a:picLocks noChangeAspect="1"/>
          </p:cNvPicPr>
          <p:nvPr/>
        </p:nvPicPr>
        <p:blipFill>
          <a:blip r:embed="rId7"/>
          <a:stretch>
            <a:fillRect/>
          </a:stretch>
        </p:blipFill>
        <p:spPr>
          <a:xfrm>
            <a:off x="745212" y="6496764"/>
            <a:ext cx="6536888" cy="1172528"/>
          </a:xfrm>
          <a:prstGeom prst="rect">
            <a:avLst/>
          </a:prstGeom>
        </p:spPr>
      </p:pic>
      <p:sp>
        <p:nvSpPr>
          <p:cNvPr id="24" name="Text 17"/>
          <p:cNvSpPr/>
          <p:nvPr/>
        </p:nvSpPr>
        <p:spPr>
          <a:xfrm>
            <a:off x="3936444" y="6879431"/>
            <a:ext cx="154186" cy="407075"/>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5</a:t>
            </a:r>
            <a:endParaRPr lang="en-US" sz="2000" dirty="0"/>
          </a:p>
        </p:txBody>
      </p:sp>
      <p:sp>
        <p:nvSpPr>
          <p:cNvPr id="25" name="Text 18"/>
          <p:cNvSpPr/>
          <p:nvPr/>
        </p:nvSpPr>
        <p:spPr>
          <a:xfrm>
            <a:off x="7485578" y="6700242"/>
            <a:ext cx="2544008" cy="318016"/>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Response Unit</a:t>
            </a:r>
            <a:endParaRPr lang="en-US" sz="2000" dirty="0"/>
          </a:p>
        </p:txBody>
      </p:sp>
      <p:sp>
        <p:nvSpPr>
          <p:cNvPr id="26" name="Text 19"/>
          <p:cNvSpPr/>
          <p:nvPr/>
        </p:nvSpPr>
        <p:spPr>
          <a:xfrm>
            <a:off x="7485578" y="7140297"/>
            <a:ext cx="4647367" cy="32551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Information about the emergency response team.</a:t>
            </a:r>
            <a:endParaRPr lang="en-US" sz="1600" dirty="0"/>
          </a:p>
        </p:txBody>
      </p:sp>
      <p:sp>
        <p:nvSpPr>
          <p:cNvPr id="27" name="Rectangle 26">
            <a:extLst>
              <a:ext uri="{FF2B5EF4-FFF2-40B4-BE49-F238E27FC236}">
                <a16:creationId xmlns:a16="http://schemas.microsoft.com/office/drawing/2014/main" id="{10B7EEC8-C9B6-4D76-BDFF-2811242CC4B0}"/>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39979"/>
            <a:ext cx="9453801"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Normalizing the Database Schema</a:t>
            </a:r>
            <a:endParaRPr lang="en-US" sz="4450" dirty="0"/>
          </a:p>
        </p:txBody>
      </p:sp>
      <p:pic>
        <p:nvPicPr>
          <p:cNvPr id="4" name="Image 1" descr="preencoded.png"/>
          <p:cNvPicPr>
            <a:picLocks noChangeAspect="1"/>
          </p:cNvPicPr>
          <p:nvPr/>
        </p:nvPicPr>
        <p:blipFill>
          <a:blip r:embed="rId4"/>
          <a:stretch>
            <a:fillRect/>
          </a:stretch>
        </p:blipFill>
        <p:spPr>
          <a:xfrm>
            <a:off x="793790" y="4688919"/>
            <a:ext cx="566976" cy="566976"/>
          </a:xfrm>
          <a:prstGeom prst="rect">
            <a:avLst/>
          </a:prstGeom>
        </p:spPr>
      </p:pic>
      <p:sp>
        <p:nvSpPr>
          <p:cNvPr id="5" name="Text 1"/>
          <p:cNvSpPr/>
          <p:nvPr/>
        </p:nvSpPr>
        <p:spPr>
          <a:xfrm>
            <a:off x="793790" y="5482709"/>
            <a:ext cx="3838813"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Eliminate Data Redundancy</a:t>
            </a:r>
            <a:endParaRPr lang="en-US" sz="2200" dirty="0"/>
          </a:p>
        </p:txBody>
      </p:sp>
      <p:sp>
        <p:nvSpPr>
          <p:cNvPr id="6" name="Text 2"/>
          <p:cNvSpPr/>
          <p:nvPr/>
        </p:nvSpPr>
        <p:spPr>
          <a:xfrm>
            <a:off x="793790" y="5973128"/>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Reduce data duplication and ensure data integrity by breaking down data into smaller tables.</a:t>
            </a:r>
            <a:endParaRPr lang="en-US" sz="1750" dirty="0"/>
          </a:p>
        </p:txBody>
      </p:sp>
      <p:pic>
        <p:nvPicPr>
          <p:cNvPr id="7" name="Image 2" descr="preencoded.png"/>
          <p:cNvPicPr>
            <a:picLocks noChangeAspect="1"/>
          </p:cNvPicPr>
          <p:nvPr/>
        </p:nvPicPr>
        <p:blipFill>
          <a:blip r:embed="rId5"/>
          <a:stretch>
            <a:fillRect/>
          </a:stretch>
        </p:blipFill>
        <p:spPr>
          <a:xfrm>
            <a:off x="5254704" y="4688919"/>
            <a:ext cx="566976" cy="566976"/>
          </a:xfrm>
          <a:prstGeom prst="rect">
            <a:avLst/>
          </a:prstGeom>
        </p:spPr>
      </p:pic>
      <p:sp>
        <p:nvSpPr>
          <p:cNvPr id="8" name="Text 3"/>
          <p:cNvSpPr/>
          <p:nvPr/>
        </p:nvSpPr>
        <p:spPr>
          <a:xfrm>
            <a:off x="5254704" y="5482709"/>
            <a:ext cx="359092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Improve Data Consistency</a:t>
            </a:r>
            <a:endParaRPr lang="en-US" sz="2200" dirty="0"/>
          </a:p>
        </p:txBody>
      </p:sp>
      <p:sp>
        <p:nvSpPr>
          <p:cNvPr id="9" name="Text 4"/>
          <p:cNvSpPr/>
          <p:nvPr/>
        </p:nvSpPr>
        <p:spPr>
          <a:xfrm>
            <a:off x="5254704" y="5973128"/>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Maintain consistency across the database by ensuring that each piece of information is stored only once.</a:t>
            </a:r>
            <a:endParaRPr lang="en-US" sz="1750" dirty="0"/>
          </a:p>
        </p:txBody>
      </p:sp>
      <p:pic>
        <p:nvPicPr>
          <p:cNvPr id="10" name="Image 3" descr="preencoded.png"/>
          <p:cNvPicPr>
            <a:picLocks noChangeAspect="1"/>
          </p:cNvPicPr>
          <p:nvPr/>
        </p:nvPicPr>
        <p:blipFill>
          <a:blip r:embed="rId6"/>
          <a:stretch>
            <a:fillRect/>
          </a:stretch>
        </p:blipFill>
        <p:spPr>
          <a:xfrm>
            <a:off x="9715738" y="4688919"/>
            <a:ext cx="566976" cy="566976"/>
          </a:xfrm>
          <a:prstGeom prst="rect">
            <a:avLst/>
          </a:prstGeom>
        </p:spPr>
      </p:pic>
      <p:sp>
        <p:nvSpPr>
          <p:cNvPr id="11" name="Text 5"/>
          <p:cNvSpPr/>
          <p:nvPr/>
        </p:nvSpPr>
        <p:spPr>
          <a:xfrm>
            <a:off x="9715738" y="5482709"/>
            <a:ext cx="3153132"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Enhance Data Security</a:t>
            </a:r>
            <a:endParaRPr lang="en-US" sz="2200" dirty="0"/>
          </a:p>
        </p:txBody>
      </p:sp>
      <p:sp>
        <p:nvSpPr>
          <p:cNvPr id="12" name="Text 6"/>
          <p:cNvSpPr/>
          <p:nvPr/>
        </p:nvSpPr>
        <p:spPr>
          <a:xfrm>
            <a:off x="9715738" y="5973128"/>
            <a:ext cx="4120753" cy="1451610"/>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Protect sensitive data by storing it separately in normalized tables, reducing the risk of unauthorized access.</a:t>
            </a:r>
            <a:endParaRPr lang="en-US" sz="1750" dirty="0"/>
          </a:p>
        </p:txBody>
      </p:sp>
      <p:sp>
        <p:nvSpPr>
          <p:cNvPr id="13" name="Rectangle 12">
            <a:extLst>
              <a:ext uri="{FF2B5EF4-FFF2-40B4-BE49-F238E27FC236}">
                <a16:creationId xmlns:a16="http://schemas.microsoft.com/office/drawing/2014/main" id="{5D18089A-EABE-4CDA-A1BE-F6B40CBD1CF8}"/>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0447" y="566738"/>
            <a:ext cx="11178897" cy="643295"/>
          </a:xfrm>
          <a:prstGeom prst="rect">
            <a:avLst/>
          </a:prstGeom>
          <a:noFill/>
          <a:ln/>
        </p:spPr>
        <p:txBody>
          <a:bodyPr wrap="none" lIns="0" tIns="0" rIns="0" bIns="0" rtlCol="0" anchor="t"/>
          <a:lstStyle/>
          <a:p>
            <a:pPr marL="0" indent="0">
              <a:lnSpc>
                <a:spcPts val="5050"/>
              </a:lnSpc>
              <a:buNone/>
            </a:pPr>
            <a:r>
              <a:rPr lang="en-US" sz="4050" dirty="0">
                <a:solidFill>
                  <a:srgbClr val="F2E782"/>
                </a:solidFill>
                <a:latin typeface="Prata" pitchFamily="34" charset="0"/>
                <a:ea typeface="Prata" pitchFamily="34" charset="-122"/>
                <a:cs typeface="Prata" pitchFamily="34" charset="-120"/>
              </a:rPr>
              <a:t>Dimensional Modeling for Data Warehousing</a:t>
            </a:r>
            <a:endParaRPr lang="en-US" sz="4050" dirty="0"/>
          </a:p>
        </p:txBody>
      </p:sp>
      <p:sp>
        <p:nvSpPr>
          <p:cNvPr id="3" name="Shape 1"/>
          <p:cNvSpPr/>
          <p:nvPr/>
        </p:nvSpPr>
        <p:spPr>
          <a:xfrm>
            <a:off x="720447" y="1621750"/>
            <a:ext cx="1648658" cy="1186101"/>
          </a:xfrm>
          <a:prstGeom prst="roundRect">
            <a:avLst>
              <a:gd name="adj" fmla="val 2603"/>
            </a:avLst>
          </a:prstGeom>
          <a:solidFill>
            <a:srgbClr val="3A3B3C"/>
          </a:solidFill>
          <a:ln/>
        </p:spPr>
        <p:txBody>
          <a:bodyPr/>
          <a:lstStyle/>
          <a:p>
            <a:endParaRPr lang="en-US"/>
          </a:p>
        </p:txBody>
      </p:sp>
      <p:sp>
        <p:nvSpPr>
          <p:cNvPr id="4" name="Text 2"/>
          <p:cNvSpPr/>
          <p:nvPr/>
        </p:nvSpPr>
        <p:spPr>
          <a:xfrm>
            <a:off x="926306" y="2008942"/>
            <a:ext cx="88821" cy="411599"/>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1</a:t>
            </a:r>
            <a:endParaRPr lang="en-US" sz="2000" dirty="0"/>
          </a:p>
        </p:txBody>
      </p:sp>
      <p:sp>
        <p:nvSpPr>
          <p:cNvPr id="5" name="Text 3"/>
          <p:cNvSpPr/>
          <p:nvPr/>
        </p:nvSpPr>
        <p:spPr>
          <a:xfrm>
            <a:off x="2574965" y="1827609"/>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Fact Table</a:t>
            </a:r>
            <a:endParaRPr lang="en-US" sz="2000" dirty="0"/>
          </a:p>
        </p:txBody>
      </p:sp>
      <p:sp>
        <p:nvSpPr>
          <p:cNvPr id="6" name="Text 4"/>
          <p:cNvSpPr/>
          <p:nvPr/>
        </p:nvSpPr>
        <p:spPr>
          <a:xfrm>
            <a:off x="2574965" y="2272665"/>
            <a:ext cx="9459992" cy="329327"/>
          </a:xfrm>
          <a:prstGeom prst="rect">
            <a:avLst/>
          </a:prstGeom>
          <a:noFill/>
          <a:ln/>
        </p:spPr>
        <p:txBody>
          <a:bodyPr wrap="non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Central table containing core measures, such as call volume, response time, and incident outcomes.</a:t>
            </a:r>
            <a:endParaRPr lang="en-US" sz="1600" dirty="0"/>
          </a:p>
        </p:txBody>
      </p:sp>
      <p:sp>
        <p:nvSpPr>
          <p:cNvPr id="7" name="Shape 5"/>
          <p:cNvSpPr/>
          <p:nvPr/>
        </p:nvSpPr>
        <p:spPr>
          <a:xfrm>
            <a:off x="2471976" y="2798326"/>
            <a:ext cx="11335107" cy="11430"/>
          </a:xfrm>
          <a:prstGeom prst="roundRect">
            <a:avLst>
              <a:gd name="adj" fmla="val 270158"/>
            </a:avLst>
          </a:prstGeom>
          <a:solidFill>
            <a:srgbClr val="535455"/>
          </a:solidFill>
          <a:ln/>
        </p:spPr>
        <p:txBody>
          <a:bodyPr/>
          <a:lstStyle/>
          <a:p>
            <a:endParaRPr lang="en-US"/>
          </a:p>
        </p:txBody>
      </p:sp>
      <p:sp>
        <p:nvSpPr>
          <p:cNvPr id="8" name="Shape 6"/>
          <p:cNvSpPr/>
          <p:nvPr/>
        </p:nvSpPr>
        <p:spPr>
          <a:xfrm>
            <a:off x="720447" y="2910721"/>
            <a:ext cx="3297317" cy="1515428"/>
          </a:xfrm>
          <a:prstGeom prst="roundRect">
            <a:avLst>
              <a:gd name="adj" fmla="val 2038"/>
            </a:avLst>
          </a:prstGeom>
          <a:solidFill>
            <a:srgbClr val="3A3B3C"/>
          </a:solidFill>
          <a:ln/>
        </p:spPr>
        <p:txBody>
          <a:bodyPr/>
          <a:lstStyle/>
          <a:p>
            <a:endParaRPr lang="en-US"/>
          </a:p>
        </p:txBody>
      </p:sp>
      <p:sp>
        <p:nvSpPr>
          <p:cNvPr id="9" name="Text 7"/>
          <p:cNvSpPr/>
          <p:nvPr/>
        </p:nvSpPr>
        <p:spPr>
          <a:xfrm>
            <a:off x="926306" y="3462576"/>
            <a:ext cx="157758" cy="411599"/>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2</a:t>
            </a:r>
            <a:endParaRPr lang="en-US" sz="2000" dirty="0"/>
          </a:p>
        </p:txBody>
      </p:sp>
      <p:sp>
        <p:nvSpPr>
          <p:cNvPr id="10" name="Text 8"/>
          <p:cNvSpPr/>
          <p:nvPr/>
        </p:nvSpPr>
        <p:spPr>
          <a:xfrm>
            <a:off x="4223623" y="3116580"/>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Dimension Tables</a:t>
            </a:r>
            <a:endParaRPr lang="en-US" sz="2000" dirty="0"/>
          </a:p>
        </p:txBody>
      </p:sp>
      <p:sp>
        <p:nvSpPr>
          <p:cNvPr id="11" name="Text 9"/>
          <p:cNvSpPr/>
          <p:nvPr/>
        </p:nvSpPr>
        <p:spPr>
          <a:xfrm>
            <a:off x="4223623" y="3561636"/>
            <a:ext cx="9480471" cy="658654"/>
          </a:xfrm>
          <a:prstGeom prst="rect">
            <a:avLst/>
          </a:prstGeom>
          <a:noFill/>
          <a:ln/>
        </p:spPr>
        <p:txBody>
          <a:bodyPr wrap="squar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Contain descriptive information about the measures in the fact table, such as caller details, incident type, and response unit information.</a:t>
            </a:r>
            <a:endParaRPr lang="en-US" sz="1600" dirty="0"/>
          </a:p>
        </p:txBody>
      </p:sp>
      <p:sp>
        <p:nvSpPr>
          <p:cNvPr id="12" name="Shape 10"/>
          <p:cNvSpPr/>
          <p:nvPr/>
        </p:nvSpPr>
        <p:spPr>
          <a:xfrm>
            <a:off x="4120634" y="4416623"/>
            <a:ext cx="9686449" cy="11430"/>
          </a:xfrm>
          <a:prstGeom prst="roundRect">
            <a:avLst>
              <a:gd name="adj" fmla="val 270158"/>
            </a:avLst>
          </a:prstGeom>
          <a:solidFill>
            <a:srgbClr val="535455"/>
          </a:solidFill>
          <a:ln/>
        </p:spPr>
        <p:txBody>
          <a:bodyPr/>
          <a:lstStyle/>
          <a:p>
            <a:endParaRPr lang="en-US"/>
          </a:p>
        </p:txBody>
      </p:sp>
      <p:sp>
        <p:nvSpPr>
          <p:cNvPr id="13" name="Shape 11"/>
          <p:cNvSpPr/>
          <p:nvPr/>
        </p:nvSpPr>
        <p:spPr>
          <a:xfrm>
            <a:off x="720447" y="4529018"/>
            <a:ext cx="4945975" cy="1515428"/>
          </a:xfrm>
          <a:prstGeom prst="roundRect">
            <a:avLst>
              <a:gd name="adj" fmla="val 2038"/>
            </a:avLst>
          </a:prstGeom>
          <a:solidFill>
            <a:srgbClr val="3A3B3C"/>
          </a:solidFill>
          <a:ln/>
        </p:spPr>
        <p:txBody>
          <a:bodyPr/>
          <a:lstStyle/>
          <a:p>
            <a:endParaRPr lang="en-US"/>
          </a:p>
        </p:txBody>
      </p:sp>
      <p:sp>
        <p:nvSpPr>
          <p:cNvPr id="14" name="Text 12"/>
          <p:cNvSpPr/>
          <p:nvPr/>
        </p:nvSpPr>
        <p:spPr>
          <a:xfrm>
            <a:off x="926306" y="5080873"/>
            <a:ext cx="159544" cy="411599"/>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3</a:t>
            </a:r>
            <a:endParaRPr lang="en-US" sz="2000" dirty="0"/>
          </a:p>
        </p:txBody>
      </p:sp>
      <p:sp>
        <p:nvSpPr>
          <p:cNvPr id="15" name="Text 13"/>
          <p:cNvSpPr/>
          <p:nvPr/>
        </p:nvSpPr>
        <p:spPr>
          <a:xfrm>
            <a:off x="5872282" y="4734878"/>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Star Schema</a:t>
            </a:r>
            <a:endParaRPr lang="en-US" sz="2000" dirty="0"/>
          </a:p>
        </p:txBody>
      </p:sp>
      <p:sp>
        <p:nvSpPr>
          <p:cNvPr id="16" name="Text 14"/>
          <p:cNvSpPr/>
          <p:nvPr/>
        </p:nvSpPr>
        <p:spPr>
          <a:xfrm>
            <a:off x="5872282" y="5179933"/>
            <a:ext cx="7831812" cy="658654"/>
          </a:xfrm>
          <a:prstGeom prst="rect">
            <a:avLst/>
          </a:prstGeom>
          <a:noFill/>
          <a:ln/>
        </p:spPr>
        <p:txBody>
          <a:bodyPr wrap="squar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A simplified data model where the fact table is at the center and dimension tables radiate outward.</a:t>
            </a:r>
            <a:endParaRPr lang="en-US" sz="1600" dirty="0"/>
          </a:p>
        </p:txBody>
      </p:sp>
      <p:sp>
        <p:nvSpPr>
          <p:cNvPr id="17" name="Shape 15"/>
          <p:cNvSpPr/>
          <p:nvPr/>
        </p:nvSpPr>
        <p:spPr>
          <a:xfrm>
            <a:off x="5769293" y="6034921"/>
            <a:ext cx="8037790" cy="11430"/>
          </a:xfrm>
          <a:prstGeom prst="roundRect">
            <a:avLst>
              <a:gd name="adj" fmla="val 270158"/>
            </a:avLst>
          </a:prstGeom>
          <a:solidFill>
            <a:srgbClr val="535455"/>
          </a:solidFill>
          <a:ln/>
        </p:spPr>
        <p:txBody>
          <a:bodyPr/>
          <a:lstStyle/>
          <a:p>
            <a:endParaRPr lang="en-US"/>
          </a:p>
        </p:txBody>
      </p:sp>
      <p:sp>
        <p:nvSpPr>
          <p:cNvPr id="18" name="Shape 16"/>
          <p:cNvSpPr/>
          <p:nvPr/>
        </p:nvSpPr>
        <p:spPr>
          <a:xfrm>
            <a:off x="720447" y="6147316"/>
            <a:ext cx="6594753" cy="1515428"/>
          </a:xfrm>
          <a:prstGeom prst="roundRect">
            <a:avLst>
              <a:gd name="adj" fmla="val 2038"/>
            </a:avLst>
          </a:prstGeom>
          <a:solidFill>
            <a:srgbClr val="3A3B3C"/>
          </a:solidFill>
          <a:ln/>
        </p:spPr>
        <p:txBody>
          <a:bodyPr/>
          <a:lstStyle/>
          <a:p>
            <a:endParaRPr lang="en-US"/>
          </a:p>
        </p:txBody>
      </p:sp>
      <p:sp>
        <p:nvSpPr>
          <p:cNvPr id="19" name="Text 17"/>
          <p:cNvSpPr/>
          <p:nvPr/>
        </p:nvSpPr>
        <p:spPr>
          <a:xfrm>
            <a:off x="926306" y="6699171"/>
            <a:ext cx="150495" cy="411599"/>
          </a:xfrm>
          <a:prstGeom prst="rect">
            <a:avLst/>
          </a:prstGeom>
          <a:noFill/>
          <a:ln/>
        </p:spPr>
        <p:txBody>
          <a:bodyPr wrap="none" lIns="0" tIns="0" rIns="0" bIns="0" rtlCol="0" anchor="t"/>
          <a:lstStyle/>
          <a:p>
            <a:pPr marL="0" indent="0" algn="ctr">
              <a:lnSpc>
                <a:spcPts val="3200"/>
              </a:lnSpc>
              <a:buNone/>
            </a:pPr>
            <a:r>
              <a:rPr lang="en-US" sz="2000" dirty="0">
                <a:solidFill>
                  <a:srgbClr val="CFCBBF"/>
                </a:solidFill>
                <a:latin typeface="Prata" pitchFamily="34" charset="0"/>
                <a:ea typeface="Prata" pitchFamily="34" charset="-122"/>
                <a:cs typeface="Prata" pitchFamily="34" charset="-120"/>
              </a:rPr>
              <a:t>4</a:t>
            </a:r>
            <a:endParaRPr lang="en-US" sz="2000" dirty="0"/>
          </a:p>
        </p:txBody>
      </p:sp>
      <p:sp>
        <p:nvSpPr>
          <p:cNvPr id="20" name="Text 18"/>
          <p:cNvSpPr/>
          <p:nvPr/>
        </p:nvSpPr>
        <p:spPr>
          <a:xfrm>
            <a:off x="7521059" y="6353175"/>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FCBBF"/>
                </a:solidFill>
                <a:latin typeface="Prata" pitchFamily="34" charset="0"/>
                <a:ea typeface="Prata" pitchFamily="34" charset="-122"/>
                <a:cs typeface="Prata" pitchFamily="34" charset="-120"/>
              </a:rPr>
              <a:t>Snowflake Schema</a:t>
            </a:r>
            <a:endParaRPr lang="en-US" sz="2000" dirty="0"/>
          </a:p>
        </p:txBody>
      </p:sp>
      <p:sp>
        <p:nvSpPr>
          <p:cNvPr id="21" name="Text 19"/>
          <p:cNvSpPr/>
          <p:nvPr/>
        </p:nvSpPr>
        <p:spPr>
          <a:xfrm>
            <a:off x="7521059" y="6798231"/>
            <a:ext cx="6183035" cy="658654"/>
          </a:xfrm>
          <a:prstGeom prst="rect">
            <a:avLst/>
          </a:prstGeom>
          <a:noFill/>
          <a:ln/>
        </p:spPr>
        <p:txBody>
          <a:bodyPr wrap="square" lIns="0" tIns="0" rIns="0" bIns="0" rtlCol="0" anchor="t"/>
          <a:lstStyle/>
          <a:p>
            <a:pPr marL="0" indent="0" algn="l">
              <a:lnSpc>
                <a:spcPts val="2550"/>
              </a:lnSpc>
              <a:buNone/>
            </a:pPr>
            <a:r>
              <a:rPr lang="en-US" sz="1600" dirty="0">
                <a:solidFill>
                  <a:srgbClr val="CFCBBF"/>
                </a:solidFill>
                <a:latin typeface="Raleway" pitchFamily="34" charset="0"/>
                <a:ea typeface="Raleway" pitchFamily="34" charset="-122"/>
                <a:cs typeface="Raleway" pitchFamily="34" charset="-120"/>
              </a:rPr>
              <a:t>A more complex model that allows for hierarchical dimension tables, providing more granular analysis.</a:t>
            </a:r>
            <a:endParaRPr lang="en-US" sz="1600" dirty="0"/>
          </a:p>
        </p:txBody>
      </p:sp>
      <p:sp>
        <p:nvSpPr>
          <p:cNvPr id="22" name="Rectangle 21">
            <a:extLst>
              <a:ext uri="{FF2B5EF4-FFF2-40B4-BE49-F238E27FC236}">
                <a16:creationId xmlns:a16="http://schemas.microsoft.com/office/drawing/2014/main" id="{FD543C9A-DEB2-4672-B970-0E616247DBE5}"/>
              </a:ext>
            </a:extLst>
          </p:cNvPr>
          <p:cNvSpPr/>
          <p:nvPr/>
        </p:nvSpPr>
        <p:spPr>
          <a:xfrm>
            <a:off x="12823115" y="7723991"/>
            <a:ext cx="1688951" cy="376517"/>
          </a:xfrm>
          <a:prstGeom prst="rect">
            <a:avLst/>
          </a:prstGeom>
          <a:solidFill>
            <a:srgbClr val="1B1C1D"/>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1505</TotalTime>
  <Words>763</Words>
  <Application>Microsoft Office PowerPoint</Application>
  <PresentationFormat>Custom</PresentationFormat>
  <Paragraphs>111</Paragraphs>
  <Slides>14</Slides>
  <Notes>10</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Sinhala MN</vt:lpstr>
      <vt:lpstr>arial</vt:lpstr>
      <vt:lpstr>Raleway</vt:lpstr>
      <vt:lpstr>Zapfino</vt:lpstr>
      <vt:lpstr>Calibri</vt:lpstr>
      <vt:lpstr>Bookman Old Style</vt:lpstr>
      <vt:lpstr>Prata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BADHAM</cp:lastModifiedBy>
  <cp:revision>3</cp:revision>
  <dcterms:created xsi:type="dcterms:W3CDTF">2024-12-03T05:58:31Z</dcterms:created>
  <dcterms:modified xsi:type="dcterms:W3CDTF">2024-12-04T15:56:03Z</dcterms:modified>
</cp:coreProperties>
</file>